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63" r:id="rId4"/>
    <p:sldId id="261" r:id="rId5"/>
    <p:sldId id="262" r:id="rId6"/>
    <p:sldId id="264" r:id="rId7"/>
    <p:sldId id="280" r:id="rId8"/>
    <p:sldId id="281" r:id="rId9"/>
    <p:sldId id="282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305" r:id="rId18"/>
    <p:sldId id="271" r:id="rId19"/>
    <p:sldId id="299" r:id="rId20"/>
    <p:sldId id="300" r:id="rId21"/>
    <p:sldId id="301" r:id="rId22"/>
    <p:sldId id="302" r:id="rId23"/>
    <p:sldId id="303" r:id="rId24"/>
    <p:sldId id="304" r:id="rId25"/>
    <p:sldId id="259" r:id="rId26"/>
  </p:sldIdLst>
  <p:sldSz cx="10799763" cy="7562850"/>
  <p:notesSz cx="6858000" cy="9144000"/>
  <p:defaultTextStyle>
    <a:defPPr>
      <a:defRPr lang="ru-RU"/>
    </a:defPPr>
    <a:lvl1pPr marL="0" algn="l" defTabSz="5246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4637" algn="l" defTabSz="5246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9274" algn="l" defTabSz="5246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73911" algn="l" defTabSz="5246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98548" algn="l" defTabSz="5246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23185" algn="l" defTabSz="5246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47822" algn="l" defTabSz="5246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72459" algn="l" defTabSz="5246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97096" algn="l" defTabSz="5246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 autoAdjust="0"/>
    <p:restoredTop sz="94662" autoAdjust="0"/>
  </p:normalViewPr>
  <p:slideViewPr>
    <p:cSldViewPr snapToGrid="0" snapToObjects="1">
      <p:cViewPr>
        <p:scale>
          <a:sx n="70" d="100"/>
          <a:sy n="70" d="100"/>
        </p:scale>
        <p:origin x="-1128" y="-240"/>
      </p:cViewPr>
      <p:guideLst>
        <p:guide orient="horz" pos="2382"/>
        <p:guide pos="34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8A30E-10BB-0740-A310-0D97DC3C6B99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685800"/>
            <a:ext cx="48958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AA70D-C8BF-114A-A0B5-169E55F2B5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65453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246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4637" algn="l" defTabSz="5246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9274" algn="l" defTabSz="5246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73911" algn="l" defTabSz="5246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98548" algn="l" defTabSz="5246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23185" algn="l" defTabSz="5246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47822" algn="l" defTabSz="5246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72459" algn="l" defTabSz="5246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97096" algn="l" defTabSz="5246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809982" y="2349386"/>
            <a:ext cx="9179799" cy="1621111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965" y="4285615"/>
            <a:ext cx="7559834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4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9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73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985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23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47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72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97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64521-9098-B345-90FA-ED72584552AC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31F3E-F055-7C44-A880-066B490B57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3771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64521-9098-B345-90FA-ED72584552AC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31F3E-F055-7C44-A880-066B490B57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5025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49173" y="334377"/>
            <a:ext cx="2868687" cy="7116431"/>
          </a:xfrm>
        </p:spPr>
        <p:txBody>
          <a:bodyPr vert="eaVert"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37486" y="334377"/>
            <a:ext cx="8431691" cy="7116431"/>
          </a:xfrm>
        </p:spPr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64521-9098-B345-90FA-ED72584552AC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31F3E-F055-7C44-A880-066B490B57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07213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7"/>
          <p:cNvSpPr>
            <a:spLocks noChangeShapeType="1"/>
          </p:cNvSpPr>
          <p:nvPr userDrawn="1"/>
        </p:nvSpPr>
        <p:spPr bwMode="auto">
          <a:xfrm flipH="1">
            <a:off x="269994" y="840317"/>
            <a:ext cx="9629789" cy="0"/>
          </a:xfrm>
          <a:prstGeom prst="line">
            <a:avLst/>
          </a:prstGeom>
          <a:noFill/>
          <a:ln w="9525">
            <a:solidFill>
              <a:srgbClr val="002B5C"/>
            </a:solidFill>
            <a:round/>
            <a:headEnd/>
            <a:tailEnd/>
          </a:ln>
          <a:effectLst/>
        </p:spPr>
        <p:txBody>
          <a:bodyPr lIns="104927" tIns="52464" rIns="104927" bIns="52464"/>
          <a:lstStyle/>
          <a:p>
            <a:pPr>
              <a:defRPr/>
            </a:pPr>
            <a:endParaRPr lang="ru-RU" sz="21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996" y="91034"/>
            <a:ext cx="9719787" cy="67225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39988" y="1764666"/>
            <a:ext cx="4769895" cy="499113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89880" y="1764666"/>
            <a:ext cx="4769895" cy="499113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64521-9098-B345-90FA-ED72584552AC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31F3E-F055-7C44-A880-066B490B57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5496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853107" y="4859832"/>
            <a:ext cx="9179799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3107" y="3205459"/>
            <a:ext cx="9179799" cy="1654373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463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927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739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985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231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478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724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970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64521-9098-B345-90FA-ED72584552AC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31F3E-F055-7C44-A880-066B490B57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80838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37486" y="1946734"/>
            <a:ext cx="5649252" cy="550407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66734" y="1946734"/>
            <a:ext cx="5651126" cy="550407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64521-9098-B345-90FA-ED72584552AC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31F3E-F055-7C44-A880-066B490B57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13147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39988" y="302865"/>
            <a:ext cx="9719787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988" y="1692889"/>
            <a:ext cx="4771771" cy="705515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4637" indent="0">
              <a:buNone/>
              <a:defRPr sz="2300" b="1"/>
            </a:lvl2pPr>
            <a:lvl3pPr marL="1049274" indent="0">
              <a:buNone/>
              <a:defRPr sz="2100" b="1"/>
            </a:lvl3pPr>
            <a:lvl4pPr marL="1573911" indent="0">
              <a:buNone/>
              <a:defRPr sz="1800" b="1"/>
            </a:lvl4pPr>
            <a:lvl5pPr marL="2098548" indent="0">
              <a:buNone/>
              <a:defRPr sz="1800" b="1"/>
            </a:lvl5pPr>
            <a:lvl6pPr marL="2623185" indent="0">
              <a:buNone/>
              <a:defRPr sz="1800" b="1"/>
            </a:lvl6pPr>
            <a:lvl7pPr marL="3147822" indent="0">
              <a:buNone/>
              <a:defRPr sz="1800" b="1"/>
            </a:lvl7pPr>
            <a:lvl8pPr marL="3672459" indent="0">
              <a:buNone/>
              <a:defRPr sz="1800" b="1"/>
            </a:lvl8pPr>
            <a:lvl9pPr marL="4197096" indent="0">
              <a:buNone/>
              <a:defRPr sz="18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9988" y="2398404"/>
            <a:ext cx="4771771" cy="435739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86130" y="1692889"/>
            <a:ext cx="4773645" cy="705515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4637" indent="0">
              <a:buNone/>
              <a:defRPr sz="2300" b="1"/>
            </a:lvl2pPr>
            <a:lvl3pPr marL="1049274" indent="0">
              <a:buNone/>
              <a:defRPr sz="2100" b="1"/>
            </a:lvl3pPr>
            <a:lvl4pPr marL="1573911" indent="0">
              <a:buNone/>
              <a:defRPr sz="1800" b="1"/>
            </a:lvl4pPr>
            <a:lvl5pPr marL="2098548" indent="0">
              <a:buNone/>
              <a:defRPr sz="1800" b="1"/>
            </a:lvl5pPr>
            <a:lvl6pPr marL="2623185" indent="0">
              <a:buNone/>
              <a:defRPr sz="1800" b="1"/>
            </a:lvl6pPr>
            <a:lvl7pPr marL="3147822" indent="0">
              <a:buNone/>
              <a:defRPr sz="1800" b="1"/>
            </a:lvl7pPr>
            <a:lvl8pPr marL="3672459" indent="0">
              <a:buNone/>
              <a:defRPr sz="1800" b="1"/>
            </a:lvl8pPr>
            <a:lvl9pPr marL="4197096" indent="0">
              <a:buNone/>
              <a:defRPr sz="18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86130" y="2398404"/>
            <a:ext cx="4773645" cy="435739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64521-9098-B345-90FA-ED72584552AC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31F3E-F055-7C44-A880-066B490B57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32356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64521-9098-B345-90FA-ED72584552AC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31F3E-F055-7C44-A880-066B490B57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87997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64521-9098-B345-90FA-ED72584552AC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31F3E-F055-7C44-A880-066B490B57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56129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39989" y="301113"/>
            <a:ext cx="3553048" cy="128148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22407" y="301114"/>
            <a:ext cx="6037368" cy="645468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989" y="1582597"/>
            <a:ext cx="3553048" cy="5173200"/>
          </a:xfrm>
        </p:spPr>
        <p:txBody>
          <a:bodyPr/>
          <a:lstStyle>
            <a:lvl1pPr marL="0" indent="0">
              <a:buNone/>
              <a:defRPr sz="1600"/>
            </a:lvl1pPr>
            <a:lvl2pPr marL="524637" indent="0">
              <a:buNone/>
              <a:defRPr sz="1400"/>
            </a:lvl2pPr>
            <a:lvl3pPr marL="1049274" indent="0">
              <a:buNone/>
              <a:defRPr sz="1100"/>
            </a:lvl3pPr>
            <a:lvl4pPr marL="1573911" indent="0">
              <a:buNone/>
              <a:defRPr sz="1000"/>
            </a:lvl4pPr>
            <a:lvl5pPr marL="2098548" indent="0">
              <a:buNone/>
              <a:defRPr sz="1000"/>
            </a:lvl5pPr>
            <a:lvl6pPr marL="2623185" indent="0">
              <a:buNone/>
              <a:defRPr sz="1000"/>
            </a:lvl6pPr>
            <a:lvl7pPr marL="3147822" indent="0">
              <a:buNone/>
              <a:defRPr sz="1000"/>
            </a:lvl7pPr>
            <a:lvl8pPr marL="3672459" indent="0">
              <a:buNone/>
              <a:defRPr sz="1000"/>
            </a:lvl8pPr>
            <a:lvl9pPr marL="4197096" indent="0">
              <a:buNone/>
              <a:defRPr sz="10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64521-9098-B345-90FA-ED72584552AC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31F3E-F055-7C44-A880-066B490B57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36578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116829" y="5293995"/>
            <a:ext cx="6479858" cy="62498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16829" y="675755"/>
            <a:ext cx="6479858" cy="4537710"/>
          </a:xfrm>
        </p:spPr>
        <p:txBody>
          <a:bodyPr/>
          <a:lstStyle>
            <a:lvl1pPr marL="0" indent="0">
              <a:buNone/>
              <a:defRPr sz="3700"/>
            </a:lvl1pPr>
            <a:lvl2pPr marL="524637" indent="0">
              <a:buNone/>
              <a:defRPr sz="3200"/>
            </a:lvl2pPr>
            <a:lvl3pPr marL="1049274" indent="0">
              <a:buNone/>
              <a:defRPr sz="2800"/>
            </a:lvl3pPr>
            <a:lvl4pPr marL="1573911" indent="0">
              <a:buNone/>
              <a:defRPr sz="2300"/>
            </a:lvl4pPr>
            <a:lvl5pPr marL="2098548" indent="0">
              <a:buNone/>
              <a:defRPr sz="2300"/>
            </a:lvl5pPr>
            <a:lvl6pPr marL="2623185" indent="0">
              <a:buNone/>
              <a:defRPr sz="2300"/>
            </a:lvl6pPr>
            <a:lvl7pPr marL="3147822" indent="0">
              <a:buNone/>
              <a:defRPr sz="2300"/>
            </a:lvl7pPr>
            <a:lvl8pPr marL="3672459" indent="0">
              <a:buNone/>
              <a:defRPr sz="2300"/>
            </a:lvl8pPr>
            <a:lvl9pPr marL="4197096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16829" y="5918981"/>
            <a:ext cx="6479858" cy="887584"/>
          </a:xfrm>
        </p:spPr>
        <p:txBody>
          <a:bodyPr/>
          <a:lstStyle>
            <a:lvl1pPr marL="0" indent="0">
              <a:buNone/>
              <a:defRPr sz="1600"/>
            </a:lvl1pPr>
            <a:lvl2pPr marL="524637" indent="0">
              <a:buNone/>
              <a:defRPr sz="1400"/>
            </a:lvl2pPr>
            <a:lvl3pPr marL="1049274" indent="0">
              <a:buNone/>
              <a:defRPr sz="1100"/>
            </a:lvl3pPr>
            <a:lvl4pPr marL="1573911" indent="0">
              <a:buNone/>
              <a:defRPr sz="1000"/>
            </a:lvl4pPr>
            <a:lvl5pPr marL="2098548" indent="0">
              <a:buNone/>
              <a:defRPr sz="1000"/>
            </a:lvl5pPr>
            <a:lvl6pPr marL="2623185" indent="0">
              <a:buNone/>
              <a:defRPr sz="1000"/>
            </a:lvl6pPr>
            <a:lvl7pPr marL="3147822" indent="0">
              <a:buNone/>
              <a:defRPr sz="1000"/>
            </a:lvl7pPr>
            <a:lvl8pPr marL="3672459" indent="0">
              <a:buNone/>
              <a:defRPr sz="1000"/>
            </a:lvl8pPr>
            <a:lvl9pPr marL="4197096" indent="0">
              <a:buNone/>
              <a:defRPr sz="10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64521-9098-B345-90FA-ED72584552AC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31F3E-F055-7C44-A880-066B490B57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9964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988" y="302865"/>
            <a:ext cx="9719787" cy="1260475"/>
          </a:xfrm>
          <a:prstGeom prst="rect">
            <a:avLst/>
          </a:prstGeom>
        </p:spPr>
        <p:txBody>
          <a:bodyPr vert="horz" lIns="104927" tIns="52464" rIns="104927" bIns="52464" rtlCol="0" anchor="ctr">
            <a:normAutofit/>
          </a:bodyPr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988" y="1764666"/>
            <a:ext cx="9719787" cy="4991131"/>
          </a:xfrm>
          <a:prstGeom prst="rect">
            <a:avLst/>
          </a:prstGeom>
        </p:spPr>
        <p:txBody>
          <a:bodyPr vert="horz" lIns="104927" tIns="52464" rIns="104927" bIns="52464" rtlCol="0">
            <a:normAutofit/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9988" y="7009642"/>
            <a:ext cx="2519945" cy="402652"/>
          </a:xfrm>
          <a:prstGeom prst="rect">
            <a:avLst/>
          </a:prstGeom>
        </p:spPr>
        <p:txBody>
          <a:bodyPr vert="horz" lIns="104927" tIns="52464" rIns="104927" bIns="524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64521-9098-B345-90FA-ED72584552AC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89919" y="7009642"/>
            <a:ext cx="3419925" cy="402652"/>
          </a:xfrm>
          <a:prstGeom prst="rect">
            <a:avLst/>
          </a:prstGeom>
        </p:spPr>
        <p:txBody>
          <a:bodyPr vert="horz" lIns="104927" tIns="52464" rIns="104927" bIns="524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39830" y="7009642"/>
            <a:ext cx="2519945" cy="402652"/>
          </a:xfrm>
          <a:prstGeom prst="rect">
            <a:avLst/>
          </a:prstGeom>
        </p:spPr>
        <p:txBody>
          <a:bodyPr vert="horz" lIns="104927" tIns="52464" rIns="104927" bIns="5246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31F3E-F055-7C44-A880-066B490B57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54607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5246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3478" indent="-393478" algn="l" defTabSz="524637" rtl="0" eaLnBrk="1" latinLnBrk="0" hangingPunct="1">
        <a:spcBef>
          <a:spcPct val="20000"/>
        </a:spcBef>
        <a:buFont typeface="Arial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52535" indent="-327898" algn="l" defTabSz="524637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11593" indent="-262319" algn="l" defTabSz="52463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36230" indent="-262319" algn="l" defTabSz="5246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60867" indent="-262319" algn="l" defTabSz="5246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85504" indent="-262319" algn="l" defTabSz="5246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10141" indent="-262319" algn="l" defTabSz="5246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34778" indent="-262319" algn="l" defTabSz="5246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59415" indent="-262319" algn="l" defTabSz="5246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246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4637" algn="l" defTabSz="5246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9274" algn="l" defTabSz="5246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73911" algn="l" defTabSz="5246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98548" algn="l" defTabSz="5246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23185" algn="l" defTabSz="5246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7822" algn="l" defTabSz="5246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72459" algn="l" defTabSz="5246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97096" algn="l" defTabSz="5246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28" y="10584"/>
            <a:ext cx="10693400" cy="7556500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776118" y="3386672"/>
            <a:ext cx="4546509" cy="1205160"/>
          </a:xfrm>
        </p:spPr>
        <p:txBody>
          <a:bodyPr>
            <a:normAutofit fontScale="90000"/>
          </a:bodyPr>
          <a:lstStyle/>
          <a:p>
            <a:r>
              <a:rPr lang="ru-RU" sz="2800" b="1" dirty="0" err="1" smtClean="0"/>
              <a:t>Вебинар</a:t>
            </a:r>
            <a:r>
              <a:rPr lang="ru-RU" sz="2800" b="1" dirty="0" smtClean="0"/>
              <a:t>: «Применение </a:t>
            </a:r>
            <a:r>
              <a:rPr lang="ru-RU" sz="2800" b="1" dirty="0" err="1" smtClean="0"/>
              <a:t>наноалмазов</a:t>
            </a:r>
            <a:r>
              <a:rPr lang="ru-RU" sz="2800" b="1" dirty="0" smtClean="0"/>
              <a:t> в электронной промышленности и гальванических производствах»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6369" y="5572055"/>
            <a:ext cx="3836825" cy="1932728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ru-RU" sz="2100" dirty="0" smtClean="0">
                <a:solidFill>
                  <a:schemeClr val="tx1"/>
                </a:solidFill>
                <a:latin typeface="Arial"/>
                <a:cs typeface="Arial"/>
              </a:rPr>
              <a:t>Рыжов Евгений Васильевич</a:t>
            </a:r>
          </a:p>
          <a:p>
            <a:pPr algn="l">
              <a:lnSpc>
                <a:spcPct val="90000"/>
              </a:lnSpc>
            </a:pPr>
            <a:r>
              <a:rPr lang="ru-RU" sz="2100" dirty="0" smtClean="0">
                <a:solidFill>
                  <a:schemeClr val="tx1"/>
                </a:solidFill>
                <a:latin typeface="Arial"/>
                <a:cs typeface="Arial"/>
              </a:rPr>
              <a:t>К.т.н.</a:t>
            </a:r>
          </a:p>
          <a:p>
            <a:pPr algn="l">
              <a:lnSpc>
                <a:spcPct val="90000"/>
              </a:lnSpc>
            </a:pPr>
            <a:r>
              <a:rPr lang="ru-RU" sz="2100" dirty="0" smtClean="0">
                <a:solidFill>
                  <a:schemeClr val="tx1"/>
                </a:solidFill>
                <a:latin typeface="Arial"/>
                <a:cs typeface="Arial"/>
              </a:rPr>
              <a:t>Председатель совета</a:t>
            </a:r>
          </a:p>
          <a:p>
            <a:pPr algn="l">
              <a:lnSpc>
                <a:spcPct val="90000"/>
              </a:lnSpc>
            </a:pPr>
            <a:r>
              <a:rPr lang="ru-RU" sz="2100" dirty="0" smtClean="0">
                <a:solidFill>
                  <a:schemeClr val="tx1"/>
                </a:solidFill>
                <a:latin typeface="Arial"/>
                <a:cs typeface="Arial"/>
              </a:rPr>
              <a:t>директоров ООО «РАМ»</a:t>
            </a:r>
            <a:endParaRPr lang="ru-RU" sz="21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380" y="723898"/>
            <a:ext cx="2491856" cy="17290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67242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0" y="0"/>
            <a:ext cx="10693400" cy="7562850"/>
          </a:xfrm>
          <a:prstGeom prst="rect">
            <a:avLst/>
          </a:prstGeom>
        </p:spPr>
      </p:pic>
      <p:pic>
        <p:nvPicPr>
          <p:cNvPr id="9219" name="Picture 23" descr="E:\1. Work\5. Фотографии\Нанохром\tub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885" y="4172280"/>
            <a:ext cx="4092046" cy="2856318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2326355" y="9382"/>
            <a:ext cx="3869730" cy="873743"/>
          </a:xfrm>
        </p:spPr>
        <p:txBody>
          <a:bodyPr>
            <a:normAutofit/>
          </a:bodyPr>
          <a:lstStyle/>
          <a:p>
            <a:pPr algn="r" eaLnBrk="1" hangingPunct="1"/>
            <a:r>
              <a:rPr lang="ru-RU" sz="2600" dirty="0" smtClean="0">
                <a:solidFill>
                  <a:srgbClr val="0070C0"/>
                </a:solidFill>
                <a:ea typeface="+mn-ea"/>
              </a:rPr>
              <a:t>Фотографии работ</a:t>
            </a:r>
          </a:p>
        </p:txBody>
      </p:sp>
      <p:pic>
        <p:nvPicPr>
          <p:cNvPr id="9222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2021" y="916961"/>
            <a:ext cx="3677388" cy="2650497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223" name="Text Box 20"/>
          <p:cNvSpPr txBox="1">
            <a:spLocks noChangeArrowheads="1"/>
          </p:cNvSpPr>
          <p:nvPr/>
        </p:nvSpPr>
        <p:spPr bwMode="auto">
          <a:xfrm>
            <a:off x="380765" y="1528549"/>
            <a:ext cx="3891180" cy="752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927" tIns="52464" rIns="104927" bIns="52464">
            <a:spAutoFit/>
          </a:bodyPr>
          <a:lstStyle/>
          <a:p>
            <a:pPr algn="ctr"/>
            <a:r>
              <a:rPr lang="ru-RU" dirty="0">
                <a:solidFill>
                  <a:schemeClr val="tx2"/>
                </a:solidFill>
              </a:rPr>
              <a:t>Клапаны</a:t>
            </a:r>
          </a:p>
          <a:p>
            <a:pPr algn="ctr"/>
            <a:r>
              <a:rPr lang="ru-RU" dirty="0" smtClean="0">
                <a:solidFill>
                  <a:schemeClr val="tx2"/>
                </a:solidFill>
              </a:rPr>
              <a:t>Для нефтедобывающих насосов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9224" name="Text Box 21"/>
          <p:cNvSpPr txBox="1">
            <a:spLocks noChangeArrowheads="1"/>
          </p:cNvSpPr>
          <p:nvPr/>
        </p:nvSpPr>
        <p:spPr bwMode="auto">
          <a:xfrm>
            <a:off x="5199797" y="5384828"/>
            <a:ext cx="2381315" cy="429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927" tIns="52464" rIns="104927" bIns="52464">
            <a:spAutoFit/>
          </a:bodyPr>
          <a:lstStyle/>
          <a:p>
            <a:pPr algn="ctr"/>
            <a:r>
              <a:rPr lang="ru-RU" dirty="0">
                <a:solidFill>
                  <a:schemeClr val="tx2"/>
                </a:solidFill>
              </a:rPr>
              <a:t>Прокатные валки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ображение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0" y="0"/>
            <a:ext cx="10693400" cy="7562850"/>
          </a:xfrm>
          <a:prstGeom prst="rect">
            <a:avLst/>
          </a:prstGeom>
        </p:spPr>
      </p:pic>
      <p:pic>
        <p:nvPicPr>
          <p:cNvPr id="10244" name="Picture 7" descr="7press_for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7929" y="2091477"/>
            <a:ext cx="3826792" cy="2666255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45" name="Picture 5" descr="2press_for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988" y="4361940"/>
            <a:ext cx="3656170" cy="2559465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46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460" y="416438"/>
            <a:ext cx="4168033" cy="2918349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247" name="Text Box 11"/>
          <p:cNvSpPr txBox="1">
            <a:spLocks noChangeArrowheads="1"/>
          </p:cNvSpPr>
          <p:nvPr/>
        </p:nvSpPr>
        <p:spPr bwMode="auto">
          <a:xfrm>
            <a:off x="1068038" y="3348435"/>
            <a:ext cx="2324148" cy="752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927" tIns="52464" rIns="104927" bIns="52464">
            <a:spAutoFit/>
          </a:bodyPr>
          <a:lstStyle/>
          <a:p>
            <a:pPr algn="ctr"/>
            <a:r>
              <a:rPr lang="ru-RU" dirty="0">
                <a:solidFill>
                  <a:schemeClr val="tx2"/>
                </a:solidFill>
              </a:rPr>
              <a:t>Часть фильеры</a:t>
            </a:r>
          </a:p>
          <a:p>
            <a:pPr algn="ctr"/>
            <a:r>
              <a:rPr lang="ru-RU" dirty="0">
                <a:solidFill>
                  <a:schemeClr val="tx2"/>
                </a:solidFill>
              </a:rPr>
              <a:t>для экструзии ПВХ</a:t>
            </a:r>
          </a:p>
        </p:txBody>
      </p:sp>
      <p:sp>
        <p:nvSpPr>
          <p:cNvPr id="10249" name="Text Box 13"/>
          <p:cNvSpPr txBox="1">
            <a:spLocks noChangeArrowheads="1"/>
          </p:cNvSpPr>
          <p:nvPr/>
        </p:nvSpPr>
        <p:spPr bwMode="auto">
          <a:xfrm>
            <a:off x="5672412" y="4940496"/>
            <a:ext cx="3542309" cy="429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927" tIns="52464" rIns="104927" bIns="52464">
            <a:spAutoFit/>
          </a:bodyPr>
          <a:lstStyle/>
          <a:p>
            <a:pPr algn="ctr"/>
            <a:r>
              <a:rPr lang="ru-RU" dirty="0">
                <a:solidFill>
                  <a:schemeClr val="tx2"/>
                </a:solidFill>
              </a:rPr>
              <a:t>Режущий </a:t>
            </a:r>
            <a:r>
              <a:rPr lang="ru-RU" dirty="0" smtClean="0">
                <a:solidFill>
                  <a:schemeClr val="tx2"/>
                </a:solidFill>
              </a:rPr>
              <a:t>инструмент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4558352" y="0"/>
            <a:ext cx="3661984" cy="734812"/>
          </a:xfrm>
        </p:spPr>
        <p:txBody>
          <a:bodyPr>
            <a:normAutofit/>
          </a:bodyPr>
          <a:lstStyle/>
          <a:p>
            <a:pPr algn="r" eaLnBrk="1" hangingPunct="1"/>
            <a:r>
              <a:rPr lang="ru-RU" sz="2600" dirty="0" smtClean="0">
                <a:solidFill>
                  <a:srgbClr val="0070C0"/>
                </a:solidFill>
                <a:ea typeface="+mn-ea"/>
              </a:rPr>
              <a:t>Фотографии работ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3" y="45764"/>
            <a:ext cx="10693400" cy="7562850"/>
          </a:xfrm>
          <a:prstGeom prst="rect">
            <a:avLst/>
          </a:prstGeom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3830637" y="0"/>
            <a:ext cx="3484563" cy="734812"/>
          </a:xfrm>
        </p:spPr>
        <p:txBody>
          <a:bodyPr>
            <a:normAutofit/>
          </a:bodyPr>
          <a:lstStyle/>
          <a:p>
            <a:pPr algn="r" eaLnBrk="1" hangingPunct="1"/>
            <a:r>
              <a:rPr lang="ru-RU" sz="2600" dirty="0" smtClean="0">
                <a:solidFill>
                  <a:srgbClr val="0070C0"/>
                </a:solidFill>
                <a:ea typeface="+mn-ea"/>
              </a:rPr>
              <a:t>Фотографии работ</a:t>
            </a:r>
          </a:p>
        </p:txBody>
      </p:sp>
      <p:pic>
        <p:nvPicPr>
          <p:cNvPr id="9" name="Рисунок 8" descr="3.jpg"/>
          <p:cNvPicPr>
            <a:picLocks noChangeAspect="1"/>
          </p:cNvPicPr>
          <p:nvPr/>
        </p:nvPicPr>
        <p:blipFill>
          <a:blip r:embed="rId3" cstate="print"/>
          <a:srcRect r="10625" b="12500"/>
          <a:stretch>
            <a:fillRect/>
          </a:stretch>
        </p:blipFill>
        <p:spPr>
          <a:xfrm>
            <a:off x="1062487" y="1086495"/>
            <a:ext cx="3997207" cy="27406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5493" y="4534456"/>
            <a:ext cx="4138691" cy="28919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 descr="df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62487" y="4400987"/>
            <a:ext cx="3997207" cy="27985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 descr="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50351" y="1086495"/>
            <a:ext cx="4117410" cy="29621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0" y="0"/>
            <a:ext cx="10693400" cy="75628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870" y="0"/>
            <a:ext cx="9719787" cy="12604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600" dirty="0" smtClean="0">
                <a:solidFill>
                  <a:srgbClr val="0070C0"/>
                </a:solidFill>
                <a:ea typeface="+mn-ea"/>
              </a:rPr>
              <a:t>Покрытие </a:t>
            </a:r>
            <a:r>
              <a:rPr lang="ru-RU" sz="2600" dirty="0" err="1" smtClean="0">
                <a:solidFill>
                  <a:srgbClr val="0070C0"/>
                </a:solidFill>
                <a:ea typeface="+mn-ea"/>
              </a:rPr>
              <a:t>наноалмазным</a:t>
            </a:r>
            <a:r>
              <a:rPr lang="ru-RU" sz="2600" dirty="0" smtClean="0">
                <a:solidFill>
                  <a:srgbClr val="0070C0"/>
                </a:solidFill>
                <a:ea typeface="+mn-ea"/>
              </a:rPr>
              <a:t> хромом сопла камер сгорания</a:t>
            </a:r>
            <a:endParaRPr lang="ru-RU" sz="2600" dirty="0">
              <a:solidFill>
                <a:srgbClr val="0070C0"/>
              </a:solidFill>
              <a:ea typeface="+mn-ea"/>
            </a:endParaRPr>
          </a:p>
        </p:txBody>
      </p:sp>
      <p:pic>
        <p:nvPicPr>
          <p:cNvPr id="21508" name="Picture 2" descr="C:\Documents and Settings\Admin\Рабочий стол\image00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21860" y="1647371"/>
            <a:ext cx="9269797" cy="5915479"/>
          </a:xfrm>
          <a:noFill/>
        </p:spPr>
      </p:pic>
      <p:sp>
        <p:nvSpPr>
          <p:cNvPr id="5" name="Прямоугольник 4"/>
          <p:cNvSpPr/>
          <p:nvPr/>
        </p:nvSpPr>
        <p:spPr>
          <a:xfrm>
            <a:off x="721860" y="6083543"/>
            <a:ext cx="3148055" cy="238090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927" tIns="52464" rIns="104927" bIns="52464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Изображение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0" y="0"/>
            <a:ext cx="10693400" cy="7562850"/>
          </a:xfrm>
          <a:prstGeom prst="rect">
            <a:avLst/>
          </a:prstGeom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370993" y="-245664"/>
            <a:ext cx="4014251" cy="1260475"/>
          </a:xfrm>
        </p:spPr>
        <p:txBody>
          <a:bodyPr>
            <a:normAutofit/>
          </a:bodyPr>
          <a:lstStyle/>
          <a:p>
            <a:pPr algn="r" eaLnBrk="1" hangingPunct="1"/>
            <a:r>
              <a:rPr lang="ru-RU" sz="2600" dirty="0" smtClean="0">
                <a:solidFill>
                  <a:srgbClr val="0070C0"/>
                </a:solidFill>
                <a:ea typeface="+mn-ea"/>
              </a:rPr>
              <a:t>Стоимость покрытия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2491" y="1558087"/>
            <a:ext cx="9719787" cy="58822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dirty="0" smtClean="0"/>
              <a:t>Стоимость оборудования </a:t>
            </a:r>
            <a:endParaRPr lang="ru-RU" sz="2800" dirty="0" smtClean="0">
              <a:solidFill>
                <a:schemeClr val="tx2"/>
              </a:solidFill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506239" y="3938984"/>
            <a:ext cx="9719787" cy="588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927" tIns="52464" rIns="104927" bIns="52464"/>
          <a:lstStyle/>
          <a:p>
            <a:pPr marL="393478" indent="-393478">
              <a:spcBef>
                <a:spcPct val="20000"/>
              </a:spcBef>
            </a:pPr>
            <a:r>
              <a:rPr lang="ru-RU" sz="2800" dirty="0"/>
              <a:t>Стоимость расходных материалов 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444366" y="2057026"/>
            <a:ext cx="9633539" cy="1721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927" tIns="52464" rIns="104927" bIns="52464"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Для нанесения наноалмазного хромового покрытия может использоваться стандартное гальваническое оборудование для процесса твёрдого хромирования в стандартном и концентрированном электролитах.</a:t>
            </a:r>
          </a:p>
          <a:p>
            <a:endParaRPr lang="ru-RU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tx2"/>
                </a:solidFill>
              </a:rPr>
              <a:t>В ряде случае требуется замена источника тока на более стабильный по силе тока.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59992" y="4527206"/>
          <a:ext cx="10035160" cy="2184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15594"/>
                <a:gridCol w="3719566"/>
              </a:tblGrid>
              <a:tr h="470566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u="sng" dirty="0" smtClean="0">
                          <a:solidFill>
                            <a:schemeClr val="tx2"/>
                          </a:solidFill>
                        </a:rPr>
                        <a:t>Наноалмазная суспензия</a:t>
                      </a:r>
                      <a:r>
                        <a:rPr lang="ru-RU" sz="2300" dirty="0" smtClean="0">
                          <a:solidFill>
                            <a:schemeClr val="tx2"/>
                          </a:solidFill>
                        </a:rPr>
                        <a:t>:</a:t>
                      </a:r>
                    </a:p>
                  </a:txBody>
                  <a:tcPr marL="107998" marR="107998" marT="50419" marB="50419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53771">
                <a:tc>
                  <a:txBody>
                    <a:bodyPr/>
                    <a:lstStyle/>
                    <a:p>
                      <a:r>
                        <a:rPr lang="ru-RU" sz="2300" dirty="0" smtClean="0">
                          <a:solidFill>
                            <a:schemeClr val="tx2"/>
                          </a:solidFill>
                        </a:rPr>
                        <a:t>Концентрация </a:t>
                      </a:r>
                      <a:r>
                        <a:rPr lang="ru-RU" sz="2300" dirty="0" err="1" smtClean="0">
                          <a:solidFill>
                            <a:schemeClr val="tx2"/>
                          </a:solidFill>
                        </a:rPr>
                        <a:t>наноалмазов</a:t>
                      </a:r>
                      <a:r>
                        <a:rPr lang="ru-RU" sz="2300" dirty="0" smtClean="0">
                          <a:solidFill>
                            <a:schemeClr val="tx2"/>
                          </a:solidFill>
                        </a:rPr>
                        <a:t> в электролите</a:t>
                      </a:r>
                      <a:endParaRPr lang="ru-RU" sz="2300" dirty="0"/>
                    </a:p>
                  </a:txBody>
                  <a:tcPr marL="107998" marR="107998" marT="50419" marB="50419"/>
                </a:tc>
                <a:tc>
                  <a:txBody>
                    <a:bodyPr/>
                    <a:lstStyle/>
                    <a:p>
                      <a:r>
                        <a:rPr lang="ru-RU" sz="2300" dirty="0" smtClean="0">
                          <a:solidFill>
                            <a:schemeClr val="tx2"/>
                          </a:solidFill>
                        </a:rPr>
                        <a:t>5 - 10 г</a:t>
                      </a:r>
                      <a:r>
                        <a:rPr lang="en-US" sz="2300" dirty="0" smtClean="0">
                          <a:solidFill>
                            <a:schemeClr val="tx2"/>
                          </a:solidFill>
                        </a:rPr>
                        <a:t>/</a:t>
                      </a:r>
                      <a:r>
                        <a:rPr lang="ru-RU" sz="2300" dirty="0" smtClean="0">
                          <a:solidFill>
                            <a:schemeClr val="tx2"/>
                          </a:solidFill>
                        </a:rPr>
                        <a:t>л.</a:t>
                      </a:r>
                      <a:endParaRPr lang="ru-RU" sz="2300" dirty="0"/>
                    </a:p>
                  </a:txBody>
                  <a:tcPr marL="107998" marR="107998" marT="50419" marB="50419"/>
                </a:tc>
              </a:tr>
              <a:tr h="453771">
                <a:tc>
                  <a:txBody>
                    <a:bodyPr/>
                    <a:lstStyle/>
                    <a:p>
                      <a:r>
                        <a:rPr lang="ru-RU" sz="2300" dirty="0" smtClean="0">
                          <a:solidFill>
                            <a:schemeClr val="tx2"/>
                          </a:solidFill>
                        </a:rPr>
                        <a:t>Стоимость </a:t>
                      </a:r>
                      <a:r>
                        <a:rPr lang="ru-RU" sz="2300" dirty="0" err="1" smtClean="0">
                          <a:solidFill>
                            <a:schemeClr val="tx2"/>
                          </a:solidFill>
                        </a:rPr>
                        <a:t>наноалмазов</a:t>
                      </a:r>
                      <a:r>
                        <a:rPr lang="ru-RU" sz="2300" dirty="0" smtClean="0">
                          <a:solidFill>
                            <a:schemeClr val="tx2"/>
                          </a:solidFill>
                        </a:rPr>
                        <a:t>: </a:t>
                      </a:r>
                      <a:endParaRPr lang="ru-RU" sz="2300" dirty="0"/>
                    </a:p>
                  </a:txBody>
                  <a:tcPr marL="107998" marR="107998" marT="50419" marB="50419"/>
                </a:tc>
                <a:tc>
                  <a:txBody>
                    <a:bodyPr/>
                    <a:lstStyle/>
                    <a:p>
                      <a:r>
                        <a:rPr lang="en-US" sz="2300" dirty="0" smtClean="0">
                          <a:solidFill>
                            <a:schemeClr val="tx2"/>
                          </a:solidFill>
                        </a:rPr>
                        <a:t>$</a:t>
                      </a:r>
                      <a:r>
                        <a:rPr lang="ru-RU" sz="2300" dirty="0" smtClean="0"/>
                        <a:t> </a:t>
                      </a:r>
                      <a:r>
                        <a:rPr lang="ru-RU" sz="2300" dirty="0" smtClean="0">
                          <a:solidFill>
                            <a:schemeClr val="tx2"/>
                          </a:solidFill>
                        </a:rPr>
                        <a:t>3500 – </a:t>
                      </a:r>
                      <a:r>
                        <a:rPr lang="en-US" sz="2300" dirty="0" smtClean="0">
                          <a:solidFill>
                            <a:schemeClr val="tx2"/>
                          </a:solidFill>
                        </a:rPr>
                        <a:t>$ </a:t>
                      </a:r>
                      <a:r>
                        <a:rPr lang="ru-RU" sz="2300" dirty="0" smtClean="0">
                          <a:solidFill>
                            <a:schemeClr val="tx2"/>
                          </a:solidFill>
                        </a:rPr>
                        <a:t>4000 </a:t>
                      </a:r>
                      <a:r>
                        <a:rPr lang="en-US" sz="2300" dirty="0" smtClean="0">
                          <a:solidFill>
                            <a:schemeClr val="tx2"/>
                          </a:solidFill>
                        </a:rPr>
                        <a:t>/</a:t>
                      </a:r>
                      <a:r>
                        <a:rPr lang="ru-RU" sz="2300" dirty="0" smtClean="0">
                          <a:solidFill>
                            <a:schemeClr val="tx2"/>
                          </a:solidFill>
                        </a:rPr>
                        <a:t> кг.</a:t>
                      </a:r>
                      <a:endParaRPr lang="ru-RU" sz="2300" dirty="0"/>
                    </a:p>
                  </a:txBody>
                  <a:tcPr marL="107998" marR="107998" marT="50419" marB="50419"/>
                </a:tc>
              </a:tr>
              <a:tr h="806704">
                <a:tc>
                  <a:txBody>
                    <a:bodyPr/>
                    <a:lstStyle/>
                    <a:p>
                      <a:r>
                        <a:rPr lang="ru-RU" sz="2300" dirty="0" smtClean="0">
                          <a:solidFill>
                            <a:schemeClr val="tx2"/>
                          </a:solidFill>
                        </a:rPr>
                        <a:t>Удешевление покрытия</a:t>
                      </a:r>
                    </a:p>
                    <a:p>
                      <a:r>
                        <a:rPr lang="ru-RU" sz="2300" dirty="0" smtClean="0">
                          <a:solidFill>
                            <a:schemeClr val="tx2"/>
                          </a:solidFill>
                        </a:rPr>
                        <a:t>по сравнению с </a:t>
                      </a:r>
                      <a:r>
                        <a:rPr lang="ru-RU" sz="2300" dirty="0" err="1" smtClean="0">
                          <a:solidFill>
                            <a:schemeClr val="tx2"/>
                          </a:solidFill>
                        </a:rPr>
                        <a:t>тв</a:t>
                      </a:r>
                      <a:r>
                        <a:rPr lang="ru-RU" sz="2300" dirty="0" smtClean="0">
                          <a:solidFill>
                            <a:schemeClr val="tx2"/>
                          </a:solidFill>
                        </a:rPr>
                        <a:t>. хромом	</a:t>
                      </a:r>
                      <a:endParaRPr lang="ru-RU" sz="2300" dirty="0"/>
                    </a:p>
                  </a:txBody>
                  <a:tcPr marL="107998" marR="107998" marT="50419" marB="50419"/>
                </a:tc>
                <a:tc>
                  <a:txBody>
                    <a:bodyPr/>
                    <a:lstStyle/>
                    <a:p>
                      <a:r>
                        <a:rPr lang="ru-RU" sz="2300" dirty="0" smtClean="0">
                          <a:solidFill>
                            <a:schemeClr val="tx2"/>
                          </a:solidFill>
                        </a:rPr>
                        <a:t>На 40-50</a:t>
                      </a:r>
                      <a:r>
                        <a:rPr lang="ru-RU" sz="2300" baseline="0" dirty="0" smtClean="0">
                          <a:solidFill>
                            <a:schemeClr val="tx2"/>
                          </a:solidFill>
                        </a:rPr>
                        <a:t> %</a:t>
                      </a:r>
                      <a:endParaRPr lang="ru-RU" sz="2300" dirty="0"/>
                    </a:p>
                  </a:txBody>
                  <a:tcPr marL="107998" marR="107998" marT="50419" marB="50419"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Изображение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0" y="0"/>
            <a:ext cx="10693400" cy="7562850"/>
          </a:xfrm>
          <a:prstGeom prst="rect">
            <a:avLst/>
          </a:prstGeom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59992" y="59523"/>
            <a:ext cx="10259775" cy="863185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600" dirty="0" smtClean="0">
                <a:solidFill>
                  <a:srgbClr val="0070C0"/>
                </a:solidFill>
                <a:ea typeface="+mn-ea"/>
              </a:rPr>
              <a:t>Варианты использования технологии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2491" y="1558087"/>
            <a:ext cx="9719787" cy="58822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800" dirty="0" smtClean="0"/>
              <a:t>Снижение затрат </a:t>
            </a:r>
            <a:endParaRPr lang="ru-RU" sz="2800" dirty="0" smtClean="0">
              <a:solidFill>
                <a:schemeClr val="tx2"/>
              </a:solidFill>
            </a:endParaRPr>
          </a:p>
        </p:txBody>
      </p:sp>
      <p:sp>
        <p:nvSpPr>
          <p:cNvPr id="12292" name="Text Box 7"/>
          <p:cNvSpPr txBox="1">
            <a:spLocks noChangeArrowheads="1"/>
          </p:cNvSpPr>
          <p:nvPr/>
        </p:nvSpPr>
        <p:spPr bwMode="auto">
          <a:xfrm>
            <a:off x="444366" y="2057025"/>
            <a:ext cx="9633539" cy="752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927" tIns="52464" rIns="104927" bIns="52464">
            <a:spAutoFit/>
          </a:bodyPr>
          <a:lstStyle/>
          <a:p>
            <a:r>
              <a:rPr lang="ru-RU">
                <a:solidFill>
                  <a:schemeClr val="tx2"/>
                </a:solidFill>
              </a:rPr>
              <a:t>Замена тв. хрома на наноалмазное хромирование позволяет:</a:t>
            </a:r>
          </a:p>
          <a:p>
            <a:r>
              <a:rPr lang="ru-RU">
                <a:solidFill>
                  <a:schemeClr val="tx2"/>
                </a:solidFill>
              </a:rPr>
              <a:t> - сократить толщину наносимого покрытия в 2 раза</a:t>
            </a:r>
          </a:p>
        </p:txBody>
      </p:sp>
      <p:sp>
        <p:nvSpPr>
          <p:cNvPr id="12293" name="Rectangle 8"/>
          <p:cNvSpPr>
            <a:spLocks noChangeArrowheads="1"/>
          </p:cNvSpPr>
          <p:nvPr/>
        </p:nvSpPr>
        <p:spPr bwMode="auto">
          <a:xfrm>
            <a:off x="2083080" y="3067156"/>
            <a:ext cx="5952994" cy="79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4927" tIns="52464" rIns="104927" bIns="52464" anchor="ctr"/>
          <a:lstStyle/>
          <a:p>
            <a:pPr algn="ctr"/>
            <a:r>
              <a:rPr lang="ru-RU"/>
              <a:t>Увеличение производительности</a:t>
            </a:r>
          </a:p>
          <a:p>
            <a:pPr algn="ctr"/>
            <a:r>
              <a:rPr lang="ru-RU"/>
              <a:t>гальванического участка более чем в </a:t>
            </a:r>
            <a:r>
              <a:rPr lang="en-US"/>
              <a:t>2</a:t>
            </a:r>
            <a:r>
              <a:rPr lang="ru-RU"/>
              <a:t> раза</a:t>
            </a:r>
          </a:p>
        </p:txBody>
      </p:sp>
      <p:sp>
        <p:nvSpPr>
          <p:cNvPr id="12294" name="Line 9"/>
          <p:cNvSpPr>
            <a:spLocks noChangeShapeType="1"/>
          </p:cNvSpPr>
          <p:nvPr/>
        </p:nvSpPr>
        <p:spPr bwMode="auto">
          <a:xfrm>
            <a:off x="4974266" y="2748536"/>
            <a:ext cx="0" cy="3186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04927" tIns="52464" rIns="104927" bIns="52464"/>
          <a:lstStyle/>
          <a:p>
            <a:endParaRPr lang="ru-RU"/>
          </a:p>
        </p:txBody>
      </p:sp>
      <p:sp>
        <p:nvSpPr>
          <p:cNvPr id="12295" name="Rectangle 10"/>
          <p:cNvSpPr>
            <a:spLocks noChangeArrowheads="1"/>
          </p:cNvSpPr>
          <p:nvPr/>
        </p:nvSpPr>
        <p:spPr bwMode="auto">
          <a:xfrm>
            <a:off x="721860" y="4495695"/>
            <a:ext cx="2041830" cy="10328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4927" tIns="52464" rIns="104927" bIns="52464" anchor="ctr"/>
          <a:lstStyle/>
          <a:p>
            <a:pPr algn="ctr"/>
            <a:r>
              <a:rPr lang="ru-RU"/>
              <a:t>Экономия</a:t>
            </a:r>
          </a:p>
          <a:p>
            <a:pPr algn="ctr"/>
            <a:r>
              <a:rPr lang="ru-RU"/>
              <a:t>Химреактивов</a:t>
            </a:r>
          </a:p>
          <a:p>
            <a:pPr algn="ctr"/>
            <a:r>
              <a:rPr lang="ru-RU"/>
              <a:t>40%</a:t>
            </a:r>
          </a:p>
        </p:txBody>
      </p:sp>
      <p:sp>
        <p:nvSpPr>
          <p:cNvPr id="12296" name="Rectangle 11"/>
          <p:cNvSpPr>
            <a:spLocks noChangeArrowheads="1"/>
          </p:cNvSpPr>
          <p:nvPr/>
        </p:nvSpPr>
        <p:spPr bwMode="auto">
          <a:xfrm>
            <a:off x="3796792" y="4884341"/>
            <a:ext cx="2212451" cy="10328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4927" tIns="52464" rIns="104927" bIns="52464" anchor="ctr"/>
          <a:lstStyle/>
          <a:p>
            <a:pPr algn="ctr"/>
            <a:r>
              <a:rPr lang="ru-RU"/>
              <a:t>Экономия</a:t>
            </a:r>
          </a:p>
          <a:p>
            <a:pPr algn="ctr"/>
            <a:r>
              <a:rPr lang="ru-RU"/>
              <a:t>Электроэнергии</a:t>
            </a:r>
          </a:p>
          <a:p>
            <a:pPr algn="ctr"/>
            <a:r>
              <a:rPr lang="ru-RU"/>
              <a:t>30%</a:t>
            </a:r>
          </a:p>
        </p:txBody>
      </p:sp>
      <p:sp>
        <p:nvSpPr>
          <p:cNvPr id="12297" name="Rectangle 12"/>
          <p:cNvSpPr>
            <a:spLocks noChangeArrowheads="1"/>
          </p:cNvSpPr>
          <p:nvPr/>
        </p:nvSpPr>
        <p:spPr bwMode="auto">
          <a:xfrm>
            <a:off x="7355464" y="4576225"/>
            <a:ext cx="2212451" cy="954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4927" tIns="52464" rIns="104927" bIns="52464" anchor="ctr"/>
          <a:lstStyle/>
          <a:p>
            <a:pPr algn="ctr"/>
            <a:r>
              <a:rPr lang="ru-RU"/>
              <a:t>Снижение ФОТ</a:t>
            </a:r>
          </a:p>
          <a:p>
            <a:pPr algn="ctr"/>
            <a:r>
              <a:rPr lang="ru-RU"/>
              <a:t>25-30%</a:t>
            </a:r>
          </a:p>
        </p:txBody>
      </p:sp>
      <p:sp>
        <p:nvSpPr>
          <p:cNvPr id="12298" name="Line 13"/>
          <p:cNvSpPr>
            <a:spLocks noChangeShapeType="1"/>
          </p:cNvSpPr>
          <p:nvPr/>
        </p:nvSpPr>
        <p:spPr bwMode="auto">
          <a:xfrm flipH="1">
            <a:off x="2763690" y="3860205"/>
            <a:ext cx="2126203" cy="111166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04927" tIns="52464" rIns="104927" bIns="52464"/>
          <a:lstStyle/>
          <a:p>
            <a:endParaRPr lang="ru-RU"/>
          </a:p>
        </p:txBody>
      </p:sp>
      <p:sp>
        <p:nvSpPr>
          <p:cNvPr id="12299" name="Line 14"/>
          <p:cNvSpPr>
            <a:spLocks noChangeShapeType="1"/>
          </p:cNvSpPr>
          <p:nvPr/>
        </p:nvSpPr>
        <p:spPr bwMode="auto">
          <a:xfrm>
            <a:off x="4889893" y="3860206"/>
            <a:ext cx="54374" cy="10241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04927" tIns="52464" rIns="104927" bIns="52464"/>
          <a:lstStyle/>
          <a:p>
            <a:endParaRPr lang="ru-RU"/>
          </a:p>
        </p:txBody>
      </p:sp>
      <p:sp>
        <p:nvSpPr>
          <p:cNvPr id="12300" name="Line 15"/>
          <p:cNvSpPr>
            <a:spLocks noChangeShapeType="1"/>
          </p:cNvSpPr>
          <p:nvPr/>
        </p:nvSpPr>
        <p:spPr bwMode="auto">
          <a:xfrm>
            <a:off x="4889894" y="3860205"/>
            <a:ext cx="2465571" cy="111166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04927" tIns="52464" rIns="104927" bIns="52464"/>
          <a:lstStyle/>
          <a:p>
            <a:endParaRPr lang="ru-RU"/>
          </a:p>
        </p:txBody>
      </p:sp>
      <p:sp>
        <p:nvSpPr>
          <p:cNvPr id="12301" name="Text Box 7"/>
          <p:cNvSpPr txBox="1">
            <a:spLocks noChangeArrowheads="1"/>
          </p:cNvSpPr>
          <p:nvPr/>
        </p:nvSpPr>
        <p:spPr bwMode="auto">
          <a:xfrm>
            <a:off x="1012478" y="6223596"/>
            <a:ext cx="8606061" cy="429118"/>
          </a:xfrm>
          <a:prstGeom prst="rect">
            <a:avLst/>
          </a:prstGeom>
          <a:solidFill>
            <a:srgbClr val="FFFFB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04927" tIns="52464" rIns="104927" bIns="52464">
            <a:spAutoFit/>
          </a:bodyPr>
          <a:lstStyle/>
          <a:p>
            <a:pPr algn="ctr"/>
            <a:r>
              <a:rPr lang="ru-RU">
                <a:solidFill>
                  <a:schemeClr val="tx2"/>
                </a:solidFill>
              </a:rPr>
              <a:t>При сохранении ресурса покрытия на уровне стандартного хрома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Изображение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0" y="0"/>
            <a:ext cx="10693400" cy="7562850"/>
          </a:xfrm>
          <a:prstGeom prst="rect">
            <a:avLst/>
          </a:prstGeom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59992" y="-254382"/>
            <a:ext cx="10259775" cy="1260475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600" dirty="0" smtClean="0">
                <a:solidFill>
                  <a:srgbClr val="0070C0"/>
                </a:solidFill>
                <a:ea typeface="+mn-ea"/>
              </a:rPr>
              <a:t>Варианты использования технологии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2491" y="1558087"/>
            <a:ext cx="9719787" cy="58822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dirty="0" smtClean="0"/>
              <a:t>Повышение качества изделий с покрытием</a:t>
            </a:r>
            <a:endParaRPr lang="ru-RU" sz="2800" dirty="0" smtClean="0">
              <a:solidFill>
                <a:schemeClr val="tx2"/>
              </a:solidFill>
            </a:endParaRPr>
          </a:p>
        </p:txBody>
      </p:sp>
      <p:sp>
        <p:nvSpPr>
          <p:cNvPr id="13316" name="Text Box 7"/>
          <p:cNvSpPr txBox="1">
            <a:spLocks noChangeArrowheads="1"/>
          </p:cNvSpPr>
          <p:nvPr/>
        </p:nvSpPr>
        <p:spPr bwMode="auto">
          <a:xfrm>
            <a:off x="444366" y="2057025"/>
            <a:ext cx="9633539" cy="752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927" tIns="52464" rIns="104927" bIns="52464"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Замена </a:t>
            </a:r>
            <a:r>
              <a:rPr lang="ru-RU" dirty="0" err="1">
                <a:solidFill>
                  <a:schemeClr val="tx2"/>
                </a:solidFill>
              </a:rPr>
              <a:t>тв</a:t>
            </a:r>
            <a:r>
              <a:rPr lang="ru-RU" dirty="0">
                <a:solidFill>
                  <a:schemeClr val="tx2"/>
                </a:solidFill>
              </a:rPr>
              <a:t>. хрома на </a:t>
            </a:r>
            <a:r>
              <a:rPr lang="ru-RU" dirty="0" err="1">
                <a:solidFill>
                  <a:schemeClr val="tx2"/>
                </a:solidFill>
              </a:rPr>
              <a:t>наноалмазное</a:t>
            </a:r>
            <a:r>
              <a:rPr lang="ru-RU" dirty="0">
                <a:solidFill>
                  <a:schemeClr val="tx2"/>
                </a:solidFill>
              </a:rPr>
              <a:t> хромирование позволяет:</a:t>
            </a:r>
          </a:p>
          <a:p>
            <a:r>
              <a:rPr lang="ru-RU" dirty="0">
                <a:solidFill>
                  <a:schemeClr val="tx2"/>
                </a:solidFill>
              </a:rPr>
              <a:t>увеличить срок службы изделия с покрытием в </a:t>
            </a:r>
            <a:r>
              <a:rPr lang="ru-RU" dirty="0" smtClean="0">
                <a:solidFill>
                  <a:schemeClr val="tx2"/>
                </a:solidFill>
              </a:rPr>
              <a:t>3-6 раз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3317" name="Rectangle 8"/>
          <p:cNvSpPr>
            <a:spLocks noChangeArrowheads="1"/>
          </p:cNvSpPr>
          <p:nvPr/>
        </p:nvSpPr>
        <p:spPr bwMode="auto">
          <a:xfrm>
            <a:off x="1940584" y="3072409"/>
            <a:ext cx="6101116" cy="79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4927" tIns="52464" rIns="104927" bIns="52464" anchor="ctr"/>
          <a:lstStyle/>
          <a:p>
            <a:pPr algn="ctr"/>
            <a:r>
              <a:rPr lang="ru-RU" dirty="0"/>
              <a:t>Сохранение толщины наноалмазного покрытия </a:t>
            </a:r>
          </a:p>
          <a:p>
            <a:pPr algn="ctr"/>
            <a:r>
              <a:rPr lang="ru-RU" dirty="0"/>
              <a:t>на уровне стандартного хрома</a:t>
            </a:r>
          </a:p>
        </p:txBody>
      </p:sp>
      <p:sp>
        <p:nvSpPr>
          <p:cNvPr id="13318" name="Line 9"/>
          <p:cNvSpPr>
            <a:spLocks noChangeShapeType="1"/>
          </p:cNvSpPr>
          <p:nvPr/>
        </p:nvSpPr>
        <p:spPr bwMode="auto">
          <a:xfrm>
            <a:off x="4974266" y="2748536"/>
            <a:ext cx="0" cy="3186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04927" tIns="52464" rIns="104927" bIns="52464"/>
          <a:lstStyle/>
          <a:p>
            <a:endParaRPr lang="ru-RU"/>
          </a:p>
        </p:txBody>
      </p:sp>
      <p:sp>
        <p:nvSpPr>
          <p:cNvPr id="13319" name="Rectangle 10"/>
          <p:cNvSpPr>
            <a:spLocks noChangeArrowheads="1"/>
          </p:cNvSpPr>
          <p:nvPr/>
        </p:nvSpPr>
        <p:spPr bwMode="auto">
          <a:xfrm>
            <a:off x="1687463" y="4490443"/>
            <a:ext cx="2041831" cy="10328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4927" tIns="52464" rIns="104927" bIns="52464" anchor="ctr"/>
          <a:lstStyle/>
          <a:p>
            <a:pPr algn="ctr"/>
            <a:r>
              <a:rPr lang="ru-RU" dirty="0"/>
              <a:t>Увеличение</a:t>
            </a:r>
          </a:p>
          <a:p>
            <a:pPr algn="ctr"/>
            <a:r>
              <a:rPr lang="ru-RU" dirty="0"/>
              <a:t>ресурса в </a:t>
            </a:r>
            <a:r>
              <a:rPr lang="ru-RU" dirty="0" smtClean="0"/>
              <a:t>3-6</a:t>
            </a:r>
            <a:endParaRPr lang="ru-RU" dirty="0"/>
          </a:p>
          <a:p>
            <a:pPr algn="ctr"/>
            <a:r>
              <a:rPr lang="ru-RU" dirty="0"/>
              <a:t>раза</a:t>
            </a:r>
          </a:p>
        </p:txBody>
      </p:sp>
      <p:sp>
        <p:nvSpPr>
          <p:cNvPr id="13320" name="Rectangle 11"/>
          <p:cNvSpPr>
            <a:spLocks noChangeArrowheads="1"/>
          </p:cNvSpPr>
          <p:nvPr/>
        </p:nvSpPr>
        <p:spPr bwMode="auto">
          <a:xfrm>
            <a:off x="5653002" y="4490443"/>
            <a:ext cx="2784313" cy="10328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4927" tIns="52464" rIns="104927" bIns="52464" anchor="ctr"/>
          <a:lstStyle/>
          <a:p>
            <a:pPr algn="ctr"/>
            <a:r>
              <a:rPr lang="ru-RU"/>
              <a:t>Повышение </a:t>
            </a:r>
          </a:p>
          <a:p>
            <a:pPr algn="ctr"/>
            <a:r>
              <a:rPr lang="ru-RU"/>
              <a:t>равномерности </a:t>
            </a:r>
          </a:p>
          <a:p>
            <a:pPr algn="ctr"/>
            <a:r>
              <a:rPr lang="ru-RU"/>
              <a:t>покрытия на 15-20%</a:t>
            </a:r>
          </a:p>
        </p:txBody>
      </p:sp>
      <p:sp>
        <p:nvSpPr>
          <p:cNvPr id="13321" name="Line 13"/>
          <p:cNvSpPr>
            <a:spLocks noChangeShapeType="1"/>
          </p:cNvSpPr>
          <p:nvPr/>
        </p:nvSpPr>
        <p:spPr bwMode="auto">
          <a:xfrm flipH="1">
            <a:off x="3712419" y="3860206"/>
            <a:ext cx="1033103" cy="110291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04927" tIns="52464" rIns="104927" bIns="52464"/>
          <a:lstStyle/>
          <a:p>
            <a:endParaRPr lang="ru-RU"/>
          </a:p>
        </p:txBody>
      </p:sp>
      <p:sp>
        <p:nvSpPr>
          <p:cNvPr id="13322" name="Line 14"/>
          <p:cNvSpPr>
            <a:spLocks noChangeShapeType="1"/>
          </p:cNvSpPr>
          <p:nvPr/>
        </p:nvSpPr>
        <p:spPr bwMode="auto">
          <a:xfrm>
            <a:off x="4724897" y="3860206"/>
            <a:ext cx="928105" cy="10241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04927" tIns="52464" rIns="104927" bIns="52464"/>
          <a:lstStyle/>
          <a:p>
            <a:endParaRPr lang="ru-RU"/>
          </a:p>
        </p:txBody>
      </p:sp>
      <p:sp>
        <p:nvSpPr>
          <p:cNvPr id="13323" name="Text Box 7"/>
          <p:cNvSpPr txBox="1">
            <a:spLocks noChangeArrowheads="1"/>
          </p:cNvSpPr>
          <p:nvPr/>
        </p:nvSpPr>
        <p:spPr bwMode="auto">
          <a:xfrm>
            <a:off x="590613" y="5908478"/>
            <a:ext cx="8774807" cy="429118"/>
          </a:xfrm>
          <a:prstGeom prst="rect">
            <a:avLst/>
          </a:prstGeom>
          <a:solidFill>
            <a:srgbClr val="FFFFB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04927" tIns="52464" rIns="104927" bIns="52464">
            <a:spAutoFit/>
          </a:bodyPr>
          <a:lstStyle/>
          <a:p>
            <a:pPr algn="ctr"/>
            <a:r>
              <a:rPr lang="ru-RU">
                <a:solidFill>
                  <a:schemeClr val="tx2"/>
                </a:solidFill>
              </a:rPr>
              <a:t>При увеличении себестоимости нанесения покрытия не более 8%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56500"/>
          </a:xfrm>
          <a:prstGeom prst="rect">
            <a:avLst/>
          </a:prstGeom>
        </p:spPr>
      </p:pic>
      <p:sp>
        <p:nvSpPr>
          <p:cNvPr id="7" name="Название 1"/>
          <p:cNvSpPr txBox="1">
            <a:spLocks/>
          </p:cNvSpPr>
          <p:nvPr/>
        </p:nvSpPr>
        <p:spPr>
          <a:xfrm>
            <a:off x="4687529" y="3021602"/>
            <a:ext cx="6005872" cy="1325676"/>
          </a:xfrm>
          <a:prstGeom prst="rect">
            <a:avLst/>
          </a:prstGeom>
        </p:spPr>
        <p:txBody>
          <a:bodyPr vert="horz" lIns="104927" tIns="52464" rIns="104927" bIns="52464" rtlCol="0" anchor="ctr">
            <a:normAutofit/>
          </a:bodyPr>
          <a:lstStyle>
            <a:lvl1pPr algn="ctr" defTabSz="5246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ru-RU" sz="2800" b="1" dirty="0" smtClean="0"/>
              <a:t>Применение </a:t>
            </a:r>
            <a:r>
              <a:rPr lang="ru-RU" sz="2800" b="1" dirty="0" err="1" smtClean="0"/>
              <a:t>наноалмазов</a:t>
            </a:r>
            <a:r>
              <a:rPr lang="ru-RU" sz="2800" b="1" dirty="0" smtClean="0"/>
              <a:t> в электронной промышленности</a:t>
            </a:r>
            <a:endParaRPr lang="ru-RU" sz="28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27817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Изображение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0" y="0"/>
            <a:ext cx="10693400" cy="7562850"/>
          </a:xfrm>
          <a:prstGeom prst="rect">
            <a:avLst/>
          </a:prstGeom>
        </p:spPr>
      </p:pic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4123035" y="2589226"/>
            <a:ext cx="10799763" cy="429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927" tIns="52464" rIns="104927" bIns="52464">
            <a:spAutoFit/>
          </a:bodyPr>
          <a:lstStyle/>
          <a:p>
            <a:endParaRPr lang="ru-RU" dirty="0"/>
          </a:p>
        </p:txBody>
      </p:sp>
      <p:sp>
        <p:nvSpPr>
          <p:cNvPr id="12291" name="Rectangle 6"/>
          <p:cNvSpPr>
            <a:spLocks noChangeArrowheads="1"/>
          </p:cNvSpPr>
          <p:nvPr/>
        </p:nvSpPr>
        <p:spPr bwMode="auto">
          <a:xfrm>
            <a:off x="4123035" y="2589226"/>
            <a:ext cx="10799763" cy="429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927" tIns="52464" rIns="104927" bIns="52464">
            <a:spAutoFit/>
          </a:bodyPr>
          <a:lstStyle/>
          <a:p>
            <a:endParaRPr lang="ru-RU" dirty="0"/>
          </a:p>
        </p:txBody>
      </p:sp>
      <p:sp>
        <p:nvSpPr>
          <p:cNvPr id="12292" name="Rectangle 8"/>
          <p:cNvSpPr>
            <a:spLocks noChangeArrowheads="1"/>
          </p:cNvSpPr>
          <p:nvPr/>
        </p:nvSpPr>
        <p:spPr bwMode="auto">
          <a:xfrm>
            <a:off x="4123035" y="2589226"/>
            <a:ext cx="10799763" cy="429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927" tIns="52464" rIns="104927" bIns="52464">
            <a:spAutoFit/>
          </a:bodyPr>
          <a:lstStyle/>
          <a:p>
            <a:endParaRPr lang="ru-RU" dirty="0"/>
          </a:p>
        </p:txBody>
      </p:sp>
      <p:sp>
        <p:nvSpPr>
          <p:cNvPr id="12293" name="Rectangle 9"/>
          <p:cNvSpPr>
            <a:spLocks noChangeArrowheads="1"/>
          </p:cNvSpPr>
          <p:nvPr/>
        </p:nvSpPr>
        <p:spPr bwMode="auto">
          <a:xfrm>
            <a:off x="4123035" y="2589226"/>
            <a:ext cx="10799763" cy="429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927" tIns="52464" rIns="104927" bIns="52464">
            <a:spAutoFit/>
          </a:bodyPr>
          <a:lstStyle/>
          <a:p>
            <a:endParaRPr lang="ru-RU" dirty="0"/>
          </a:p>
        </p:txBody>
      </p:sp>
      <p:sp>
        <p:nvSpPr>
          <p:cNvPr id="12294" name="Rectangle 11"/>
          <p:cNvSpPr>
            <a:spLocks noChangeArrowheads="1"/>
          </p:cNvSpPr>
          <p:nvPr/>
        </p:nvSpPr>
        <p:spPr bwMode="auto">
          <a:xfrm>
            <a:off x="4123035" y="2589226"/>
            <a:ext cx="10799763" cy="429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927" tIns="52464" rIns="104927" bIns="52464">
            <a:spAutoFit/>
          </a:bodyPr>
          <a:lstStyle/>
          <a:p>
            <a:endParaRPr lang="ru-RU" dirty="0"/>
          </a:p>
        </p:txBody>
      </p:sp>
      <p:sp>
        <p:nvSpPr>
          <p:cNvPr id="12296" name="Rectangle 17"/>
          <p:cNvSpPr>
            <a:spLocks noChangeArrowheads="1"/>
          </p:cNvSpPr>
          <p:nvPr/>
        </p:nvSpPr>
        <p:spPr bwMode="auto">
          <a:xfrm>
            <a:off x="4443652" y="2888589"/>
            <a:ext cx="10799763" cy="429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927" tIns="52464" rIns="104927" bIns="52464">
            <a:spAutoFit/>
          </a:bodyPr>
          <a:lstStyle/>
          <a:p>
            <a:endParaRPr lang="ru-RU" dirty="0"/>
          </a:p>
        </p:txBody>
      </p:sp>
      <p:sp>
        <p:nvSpPr>
          <p:cNvPr id="12297" name="Oval 20" descr="Голубая тисненая бумага"/>
          <p:cNvSpPr>
            <a:spLocks noChangeArrowheads="1"/>
          </p:cNvSpPr>
          <p:nvPr/>
        </p:nvSpPr>
        <p:spPr bwMode="auto">
          <a:xfrm>
            <a:off x="1304034" y="2324901"/>
            <a:ext cx="1529966" cy="794800"/>
          </a:xfrm>
          <a:prstGeom prst="ellipse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4927" tIns="52464" rIns="104927" bIns="52464" anchor="ctr"/>
          <a:lstStyle/>
          <a:p>
            <a:pPr algn="ctr"/>
            <a:r>
              <a:rPr lang="ru-RU" sz="1100" dirty="0">
                <a:solidFill>
                  <a:schemeClr val="tx2"/>
                </a:solidFill>
              </a:rPr>
              <a:t>Медицинская</a:t>
            </a:r>
          </a:p>
          <a:p>
            <a:pPr algn="ctr"/>
            <a:r>
              <a:rPr lang="ru-RU" sz="1100" dirty="0">
                <a:solidFill>
                  <a:schemeClr val="tx2"/>
                </a:solidFill>
              </a:rPr>
              <a:t>техника</a:t>
            </a:r>
          </a:p>
        </p:txBody>
      </p:sp>
      <p:sp>
        <p:nvSpPr>
          <p:cNvPr id="12298" name="Rectangle 21" descr="Белый мрамор"/>
          <p:cNvSpPr>
            <a:spLocks noChangeArrowheads="1"/>
          </p:cNvSpPr>
          <p:nvPr/>
        </p:nvSpPr>
        <p:spPr bwMode="auto">
          <a:xfrm>
            <a:off x="3590650" y="3714303"/>
            <a:ext cx="2802575" cy="1323989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4927" tIns="52464" rIns="104927" bIns="52464" anchor="ctr"/>
          <a:lstStyle/>
          <a:p>
            <a:pPr algn="ctr"/>
            <a:r>
              <a:rPr lang="ru-RU" dirty="0" err="1" smtClean="0">
                <a:solidFill>
                  <a:srgbClr val="3333FF"/>
                </a:solidFill>
              </a:rPr>
              <a:t>Нанокомпозит</a:t>
            </a:r>
            <a:r>
              <a:rPr lang="ru-RU" dirty="0" smtClean="0">
                <a:solidFill>
                  <a:srgbClr val="3333FF"/>
                </a:solidFill>
              </a:rPr>
              <a:t>  </a:t>
            </a:r>
          </a:p>
          <a:p>
            <a:pPr algn="ctr"/>
            <a:r>
              <a:rPr lang="ru-RU" dirty="0" smtClean="0">
                <a:solidFill>
                  <a:srgbClr val="3333FF"/>
                </a:solidFill>
              </a:rPr>
              <a:t>высокой </a:t>
            </a:r>
          </a:p>
          <a:p>
            <a:pPr algn="ctr"/>
            <a:r>
              <a:rPr lang="ru-RU" dirty="0" smtClean="0">
                <a:solidFill>
                  <a:srgbClr val="3333FF"/>
                </a:solidFill>
              </a:rPr>
              <a:t>теплопроводности</a:t>
            </a:r>
            <a:endParaRPr lang="ru-RU" dirty="0">
              <a:solidFill>
                <a:srgbClr val="3333FF"/>
              </a:solidFill>
            </a:endParaRPr>
          </a:p>
        </p:txBody>
      </p:sp>
      <p:sp>
        <p:nvSpPr>
          <p:cNvPr id="12299" name="Oval 22" descr="Голубая тисненая бумага"/>
          <p:cNvSpPr>
            <a:spLocks noChangeArrowheads="1"/>
          </p:cNvSpPr>
          <p:nvPr/>
        </p:nvSpPr>
        <p:spPr bwMode="auto">
          <a:xfrm>
            <a:off x="374992" y="4191080"/>
            <a:ext cx="1858085" cy="794800"/>
          </a:xfrm>
          <a:prstGeom prst="ellipse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4927" tIns="52464" rIns="104927" bIns="52464" anchor="ctr"/>
          <a:lstStyle/>
          <a:p>
            <a:pPr algn="ctr"/>
            <a:r>
              <a:rPr lang="ru-RU" sz="1100" dirty="0">
                <a:solidFill>
                  <a:schemeClr val="tx2"/>
                </a:solidFill>
              </a:rPr>
              <a:t>Машино- </a:t>
            </a:r>
          </a:p>
          <a:p>
            <a:pPr algn="ctr"/>
            <a:r>
              <a:rPr lang="ru-RU" sz="1100" dirty="0">
                <a:solidFill>
                  <a:schemeClr val="tx2"/>
                </a:solidFill>
              </a:rPr>
              <a:t>строение</a:t>
            </a:r>
          </a:p>
        </p:txBody>
      </p:sp>
      <p:sp>
        <p:nvSpPr>
          <p:cNvPr id="12300" name="Oval 23" descr="Голубая тисненая бумага"/>
          <p:cNvSpPr>
            <a:spLocks noChangeArrowheads="1"/>
          </p:cNvSpPr>
          <p:nvPr/>
        </p:nvSpPr>
        <p:spPr bwMode="auto">
          <a:xfrm>
            <a:off x="1687566" y="6008317"/>
            <a:ext cx="1903084" cy="794800"/>
          </a:xfrm>
          <a:prstGeom prst="ellipse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4927" tIns="52464" rIns="104927" bIns="52464" anchor="ctr"/>
          <a:lstStyle/>
          <a:p>
            <a:pPr algn="ctr"/>
            <a:r>
              <a:rPr lang="ru-RU" sz="1100" dirty="0">
                <a:solidFill>
                  <a:schemeClr val="tx2"/>
                </a:solidFill>
              </a:rPr>
              <a:t>Атомная</a:t>
            </a:r>
          </a:p>
          <a:p>
            <a:pPr algn="ctr"/>
            <a:r>
              <a:rPr lang="ru-RU" sz="1100" dirty="0">
                <a:solidFill>
                  <a:schemeClr val="tx2"/>
                </a:solidFill>
              </a:rPr>
              <a:t>промышленность</a:t>
            </a:r>
          </a:p>
        </p:txBody>
      </p:sp>
      <p:sp>
        <p:nvSpPr>
          <p:cNvPr id="12301" name="Oval 24" descr="Голубая тисненая бумага"/>
          <p:cNvSpPr>
            <a:spLocks noChangeArrowheads="1"/>
          </p:cNvSpPr>
          <p:nvPr/>
        </p:nvSpPr>
        <p:spPr bwMode="auto">
          <a:xfrm>
            <a:off x="6530045" y="6062639"/>
            <a:ext cx="1903083" cy="794800"/>
          </a:xfrm>
          <a:prstGeom prst="ellipse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4927" tIns="52464" rIns="104927" bIns="52464" anchor="ctr"/>
          <a:lstStyle/>
          <a:p>
            <a:pPr algn="ctr"/>
            <a:r>
              <a:rPr lang="ru-RU" sz="1100" dirty="0">
                <a:solidFill>
                  <a:schemeClr val="tx2"/>
                </a:solidFill>
              </a:rPr>
              <a:t>Авиационная</a:t>
            </a:r>
          </a:p>
          <a:p>
            <a:pPr algn="ctr"/>
            <a:r>
              <a:rPr lang="ru-RU" sz="1100" dirty="0">
                <a:solidFill>
                  <a:schemeClr val="tx2"/>
                </a:solidFill>
              </a:rPr>
              <a:t>промышленность</a:t>
            </a:r>
          </a:p>
        </p:txBody>
      </p:sp>
      <p:sp>
        <p:nvSpPr>
          <p:cNvPr id="12302" name="Oval 25" descr="Голубая тисненая бумага"/>
          <p:cNvSpPr>
            <a:spLocks noChangeArrowheads="1"/>
          </p:cNvSpPr>
          <p:nvPr/>
        </p:nvSpPr>
        <p:spPr bwMode="auto">
          <a:xfrm>
            <a:off x="7717456" y="4144089"/>
            <a:ext cx="2493570" cy="784296"/>
          </a:xfrm>
          <a:prstGeom prst="ellipse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4927" tIns="52464" rIns="104927" bIns="52464" anchor="ctr"/>
          <a:lstStyle/>
          <a:p>
            <a:pPr algn="ctr"/>
            <a:r>
              <a:rPr lang="ru-RU" sz="1100" dirty="0" smtClean="0">
                <a:solidFill>
                  <a:schemeClr val="tx2"/>
                </a:solidFill>
              </a:rPr>
              <a:t>Электронная промышленность</a:t>
            </a:r>
            <a:endParaRPr lang="ru-RU" sz="1100" dirty="0">
              <a:solidFill>
                <a:schemeClr val="tx2"/>
              </a:solidFill>
            </a:endParaRPr>
          </a:p>
        </p:txBody>
      </p:sp>
      <p:sp>
        <p:nvSpPr>
          <p:cNvPr id="12303" name="Oval 26" descr="Голубая тисненая бумага"/>
          <p:cNvSpPr>
            <a:spLocks noChangeArrowheads="1"/>
          </p:cNvSpPr>
          <p:nvPr/>
        </p:nvSpPr>
        <p:spPr bwMode="auto">
          <a:xfrm>
            <a:off x="6809851" y="2240845"/>
            <a:ext cx="1978082" cy="794800"/>
          </a:xfrm>
          <a:prstGeom prst="ellipse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4927" tIns="52464" rIns="104927" bIns="52464" anchor="ctr"/>
          <a:lstStyle/>
          <a:p>
            <a:pPr algn="ctr"/>
            <a:r>
              <a:rPr lang="ru-RU" sz="1100" dirty="0">
                <a:solidFill>
                  <a:schemeClr val="tx2"/>
                </a:solidFill>
              </a:rPr>
              <a:t>Ракетостроение</a:t>
            </a:r>
          </a:p>
        </p:txBody>
      </p:sp>
      <p:sp>
        <p:nvSpPr>
          <p:cNvPr id="12304" name="AutoShape 33"/>
          <p:cNvSpPr>
            <a:spLocks noChangeArrowheads="1"/>
          </p:cNvSpPr>
          <p:nvPr/>
        </p:nvSpPr>
        <p:spPr bwMode="auto">
          <a:xfrm rot="7980244">
            <a:off x="3292507" y="5406070"/>
            <a:ext cx="1027637" cy="343117"/>
          </a:xfrm>
          <a:prstGeom prst="rightArrow">
            <a:avLst>
              <a:gd name="adj1" fmla="val 50000"/>
              <a:gd name="adj2" fmla="val 8019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lIns="104927" tIns="52464" rIns="104927" bIns="52464" anchor="ctr"/>
          <a:lstStyle/>
          <a:p>
            <a:pPr algn="ctr"/>
            <a:endParaRPr lang="ru-RU" dirty="0"/>
          </a:p>
        </p:txBody>
      </p:sp>
      <p:sp>
        <p:nvSpPr>
          <p:cNvPr id="12305" name="AutoShape 34"/>
          <p:cNvSpPr>
            <a:spLocks noChangeArrowheads="1"/>
          </p:cNvSpPr>
          <p:nvPr/>
        </p:nvSpPr>
        <p:spPr bwMode="auto">
          <a:xfrm rot="-2194153">
            <a:off x="6387106" y="3259470"/>
            <a:ext cx="1100601" cy="320370"/>
          </a:xfrm>
          <a:prstGeom prst="rightArrow">
            <a:avLst>
              <a:gd name="adj1" fmla="val 50000"/>
              <a:gd name="adj2" fmla="val 8019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4927" tIns="52464" rIns="104927" bIns="52464" anchor="ctr"/>
          <a:lstStyle/>
          <a:p>
            <a:pPr algn="ctr"/>
            <a:endParaRPr lang="ru-RU" dirty="0"/>
          </a:p>
        </p:txBody>
      </p:sp>
      <p:sp>
        <p:nvSpPr>
          <p:cNvPr id="12306" name="AutoShape 35"/>
          <p:cNvSpPr>
            <a:spLocks noChangeArrowheads="1"/>
          </p:cNvSpPr>
          <p:nvPr/>
        </p:nvSpPr>
        <p:spPr bwMode="auto">
          <a:xfrm rot="10779726">
            <a:off x="2459947" y="4439674"/>
            <a:ext cx="1055602" cy="320371"/>
          </a:xfrm>
          <a:prstGeom prst="rightArrow">
            <a:avLst>
              <a:gd name="adj1" fmla="val 50000"/>
              <a:gd name="adj2" fmla="val 7691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lIns="104927" tIns="52464" rIns="104927" bIns="52464" anchor="ctr"/>
          <a:lstStyle/>
          <a:p>
            <a:pPr algn="ctr"/>
            <a:endParaRPr lang="ru-RU" dirty="0"/>
          </a:p>
        </p:txBody>
      </p:sp>
      <p:sp>
        <p:nvSpPr>
          <p:cNvPr id="12307" name="AutoShape 36"/>
          <p:cNvSpPr>
            <a:spLocks noChangeArrowheads="1"/>
          </p:cNvSpPr>
          <p:nvPr/>
        </p:nvSpPr>
        <p:spPr bwMode="auto">
          <a:xfrm rot="-8002018">
            <a:off x="2574239" y="3370024"/>
            <a:ext cx="1027637" cy="343117"/>
          </a:xfrm>
          <a:prstGeom prst="rightArrow">
            <a:avLst>
              <a:gd name="adj1" fmla="val 50000"/>
              <a:gd name="adj2" fmla="val 8019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lIns="104927" tIns="52464" rIns="104927" bIns="52464" anchor="ctr"/>
          <a:lstStyle/>
          <a:p>
            <a:pPr algn="ctr"/>
            <a:endParaRPr lang="ru-RU" dirty="0"/>
          </a:p>
        </p:txBody>
      </p:sp>
      <p:sp>
        <p:nvSpPr>
          <p:cNvPr id="12308" name="AutoShape 37"/>
          <p:cNvSpPr>
            <a:spLocks noChangeArrowheads="1"/>
          </p:cNvSpPr>
          <p:nvPr/>
        </p:nvSpPr>
        <p:spPr bwMode="auto">
          <a:xfrm rot="3287419">
            <a:off x="5879404" y="5433229"/>
            <a:ext cx="1027638" cy="343117"/>
          </a:xfrm>
          <a:prstGeom prst="rightArrow">
            <a:avLst>
              <a:gd name="adj1" fmla="val 50000"/>
              <a:gd name="adj2" fmla="val 8019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104927" tIns="52464" rIns="104927" bIns="52464" anchor="ctr"/>
          <a:lstStyle/>
          <a:p>
            <a:pPr algn="ctr"/>
            <a:endParaRPr lang="ru-RU" dirty="0"/>
          </a:p>
        </p:txBody>
      </p:sp>
      <p:sp>
        <p:nvSpPr>
          <p:cNvPr id="12309" name="AutoShape 38"/>
          <p:cNvSpPr>
            <a:spLocks noChangeArrowheads="1"/>
          </p:cNvSpPr>
          <p:nvPr/>
        </p:nvSpPr>
        <p:spPr bwMode="auto">
          <a:xfrm rot="-2509">
            <a:off x="6479111" y="4428294"/>
            <a:ext cx="1100600" cy="320370"/>
          </a:xfrm>
          <a:prstGeom prst="rightArrow">
            <a:avLst>
              <a:gd name="adj1" fmla="val 50000"/>
              <a:gd name="adj2" fmla="val 8019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4927" tIns="52464" rIns="104927" bIns="52464" anchor="ctr"/>
          <a:lstStyle/>
          <a:p>
            <a:pPr algn="ctr"/>
            <a:endParaRPr lang="ru-RU" dirty="0"/>
          </a:p>
        </p:txBody>
      </p:sp>
      <p:sp>
        <p:nvSpPr>
          <p:cNvPr id="12312" name="Oval 41" descr="Голубая тисненая бумага"/>
          <p:cNvSpPr>
            <a:spLocks noChangeArrowheads="1"/>
          </p:cNvSpPr>
          <p:nvPr/>
        </p:nvSpPr>
        <p:spPr bwMode="auto">
          <a:xfrm>
            <a:off x="4169505" y="1733153"/>
            <a:ext cx="1903084" cy="794800"/>
          </a:xfrm>
          <a:prstGeom prst="ellipse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4927" tIns="52464" rIns="104927" bIns="52464" anchor="ctr"/>
          <a:lstStyle/>
          <a:p>
            <a:pPr algn="ctr"/>
            <a:r>
              <a:rPr lang="ru-RU" sz="1100" dirty="0" smtClean="0">
                <a:solidFill>
                  <a:schemeClr val="tx2"/>
                </a:solidFill>
              </a:rPr>
              <a:t>Космическая </a:t>
            </a:r>
            <a:endParaRPr lang="ru-RU" sz="1100" dirty="0">
              <a:solidFill>
                <a:schemeClr val="tx2"/>
              </a:solidFill>
            </a:endParaRPr>
          </a:p>
          <a:p>
            <a:pPr algn="ctr"/>
            <a:r>
              <a:rPr lang="ru-RU" sz="1100" dirty="0">
                <a:solidFill>
                  <a:schemeClr val="tx2"/>
                </a:solidFill>
              </a:rPr>
              <a:t>промышленность</a:t>
            </a:r>
          </a:p>
        </p:txBody>
      </p:sp>
      <p:sp>
        <p:nvSpPr>
          <p:cNvPr id="12313" name="AutoShape 42"/>
          <p:cNvSpPr>
            <a:spLocks noChangeArrowheads="1"/>
          </p:cNvSpPr>
          <p:nvPr/>
        </p:nvSpPr>
        <p:spPr bwMode="auto">
          <a:xfrm rot="-5381616">
            <a:off x="4697200" y="2948141"/>
            <a:ext cx="842067" cy="343117"/>
          </a:xfrm>
          <a:prstGeom prst="rightArrow">
            <a:avLst>
              <a:gd name="adj1" fmla="val 50000"/>
              <a:gd name="adj2" fmla="val 6571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lIns="104927" tIns="52464" rIns="104927" bIns="52464" anchor="ctr"/>
          <a:lstStyle/>
          <a:p>
            <a:pPr algn="ctr"/>
            <a:endParaRPr lang="ru-RU" dirty="0"/>
          </a:p>
        </p:txBody>
      </p:sp>
      <p:sp>
        <p:nvSpPr>
          <p:cNvPr id="44" name="Rectangle 2"/>
          <p:cNvSpPr txBox="1">
            <a:spLocks noChangeArrowheads="1"/>
          </p:cNvSpPr>
          <p:nvPr/>
        </p:nvSpPr>
        <p:spPr>
          <a:xfrm>
            <a:off x="-146247" y="297612"/>
            <a:ext cx="10946010" cy="889335"/>
          </a:xfrm>
          <a:prstGeom prst="rect">
            <a:avLst/>
          </a:prstGeom>
        </p:spPr>
        <p:txBody>
          <a:bodyPr lIns="104927" tIns="52464" rIns="104927" bIns="52464"/>
          <a:lstStyle/>
          <a:p>
            <a:pPr algn="ctr" eaLnBrk="0" hangingPunct="0">
              <a:defRPr/>
            </a:pPr>
            <a:r>
              <a:rPr lang="ru-RU" sz="2600" dirty="0">
                <a:solidFill>
                  <a:srgbClr val="0070C0"/>
                </a:solidFill>
                <a:latin typeface="+mj-lt"/>
                <a:cs typeface="+mj-cs"/>
              </a:rPr>
              <a:t>Области применения </a:t>
            </a:r>
            <a:r>
              <a:rPr lang="ru-RU" sz="2600" dirty="0" smtClean="0">
                <a:solidFill>
                  <a:srgbClr val="0070C0"/>
                </a:solidFill>
                <a:latin typeface="+mj-lt"/>
                <a:cs typeface="+mj-cs"/>
              </a:rPr>
              <a:t>новых </a:t>
            </a:r>
            <a:r>
              <a:rPr lang="ru-RU" sz="2600" dirty="0">
                <a:solidFill>
                  <a:srgbClr val="0070C0"/>
                </a:solidFill>
                <a:latin typeface="+mj-lt"/>
                <a:cs typeface="+mj-cs"/>
              </a:rPr>
              <a:t>композитов </a:t>
            </a:r>
            <a:endParaRPr lang="ru-RU" sz="2600" dirty="0" smtClean="0">
              <a:solidFill>
                <a:srgbClr val="0070C0"/>
              </a:solidFill>
              <a:latin typeface="+mj-lt"/>
              <a:cs typeface="+mj-cs"/>
            </a:endParaRPr>
          </a:p>
          <a:p>
            <a:pPr algn="ctr" eaLnBrk="0" hangingPunct="0">
              <a:defRPr/>
            </a:pPr>
            <a:r>
              <a:rPr lang="ru-RU" sz="2600" dirty="0" smtClean="0">
                <a:solidFill>
                  <a:srgbClr val="0070C0"/>
                </a:solidFill>
                <a:latin typeface="+mj-lt"/>
                <a:cs typeface="+mj-cs"/>
              </a:rPr>
              <a:t>высокой </a:t>
            </a:r>
            <a:r>
              <a:rPr lang="ru-RU" sz="2600" dirty="0">
                <a:solidFill>
                  <a:srgbClr val="0070C0"/>
                </a:solidFill>
                <a:latin typeface="+mj-lt"/>
                <a:cs typeface="+mj-cs"/>
              </a:rPr>
              <a:t>теплопроводности</a:t>
            </a:r>
          </a:p>
          <a:p>
            <a:pPr eaLnBrk="0" hangingPunct="0">
              <a:defRPr/>
            </a:pPr>
            <a:endParaRPr lang="ru-RU" sz="3200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Изображение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0" y="0"/>
            <a:ext cx="10693400" cy="7562850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292493" y="1050396"/>
            <a:ext cx="10169777" cy="2405406"/>
          </a:xfrm>
          <a:custGeom>
            <a:avLst/>
            <a:gdLst/>
            <a:ahLst/>
            <a:cxnLst/>
            <a:rect l="l" t="t" r="r" b="b"/>
            <a:pathLst>
              <a:path w="8610600" h="2611882">
                <a:moveTo>
                  <a:pt x="0" y="261238"/>
                </a:moveTo>
                <a:lnTo>
                  <a:pt x="0" y="2350770"/>
                </a:lnTo>
                <a:lnTo>
                  <a:pt x="865" y="2372193"/>
                </a:lnTo>
                <a:lnTo>
                  <a:pt x="7591" y="2413538"/>
                </a:lnTo>
                <a:lnTo>
                  <a:pt x="20525" y="2452433"/>
                </a:lnTo>
                <a:lnTo>
                  <a:pt x="39132" y="2488340"/>
                </a:lnTo>
                <a:lnTo>
                  <a:pt x="62873" y="2520724"/>
                </a:lnTo>
                <a:lnTo>
                  <a:pt x="91211" y="2549049"/>
                </a:lnTo>
                <a:lnTo>
                  <a:pt x="123607" y="2572776"/>
                </a:lnTo>
                <a:lnTo>
                  <a:pt x="159523" y="2591371"/>
                </a:lnTo>
                <a:lnTo>
                  <a:pt x="198422" y="2604297"/>
                </a:lnTo>
                <a:lnTo>
                  <a:pt x="239767" y="2611016"/>
                </a:lnTo>
                <a:lnTo>
                  <a:pt x="261188" y="2611882"/>
                </a:lnTo>
                <a:lnTo>
                  <a:pt x="8349360" y="2611882"/>
                </a:lnTo>
                <a:lnTo>
                  <a:pt x="8391733" y="2608466"/>
                </a:lnTo>
                <a:lnTo>
                  <a:pt x="8431930" y="2598576"/>
                </a:lnTo>
                <a:lnTo>
                  <a:pt x="8469412" y="2582749"/>
                </a:lnTo>
                <a:lnTo>
                  <a:pt x="8503642" y="2561520"/>
                </a:lnTo>
                <a:lnTo>
                  <a:pt x="8534082" y="2535428"/>
                </a:lnTo>
                <a:lnTo>
                  <a:pt x="8560194" y="2505006"/>
                </a:lnTo>
                <a:lnTo>
                  <a:pt x="8581439" y="2470794"/>
                </a:lnTo>
                <a:lnTo>
                  <a:pt x="8597281" y="2433326"/>
                </a:lnTo>
                <a:lnTo>
                  <a:pt x="8607180" y="2393139"/>
                </a:lnTo>
                <a:lnTo>
                  <a:pt x="8610600" y="2350770"/>
                </a:lnTo>
                <a:lnTo>
                  <a:pt x="8610600" y="261238"/>
                </a:lnTo>
                <a:lnTo>
                  <a:pt x="8607180" y="218866"/>
                </a:lnTo>
                <a:lnTo>
                  <a:pt x="8597281" y="178669"/>
                </a:lnTo>
                <a:lnTo>
                  <a:pt x="8581439" y="141187"/>
                </a:lnTo>
                <a:lnTo>
                  <a:pt x="8560194" y="106957"/>
                </a:lnTo>
                <a:lnTo>
                  <a:pt x="8534082" y="76517"/>
                </a:lnTo>
                <a:lnTo>
                  <a:pt x="8503642" y="50405"/>
                </a:lnTo>
                <a:lnTo>
                  <a:pt x="8469412" y="29160"/>
                </a:lnTo>
                <a:lnTo>
                  <a:pt x="8431930" y="13318"/>
                </a:lnTo>
                <a:lnTo>
                  <a:pt x="8391733" y="3419"/>
                </a:lnTo>
                <a:lnTo>
                  <a:pt x="8349360" y="0"/>
                </a:lnTo>
                <a:lnTo>
                  <a:pt x="261188" y="0"/>
                </a:lnTo>
                <a:lnTo>
                  <a:pt x="218823" y="3419"/>
                </a:lnTo>
                <a:lnTo>
                  <a:pt x="178633" y="13318"/>
                </a:lnTo>
                <a:lnTo>
                  <a:pt x="141158" y="29160"/>
                </a:lnTo>
                <a:lnTo>
                  <a:pt x="106935" y="50405"/>
                </a:lnTo>
                <a:lnTo>
                  <a:pt x="76501" y="76517"/>
                </a:lnTo>
                <a:lnTo>
                  <a:pt x="50395" y="106957"/>
                </a:lnTo>
                <a:lnTo>
                  <a:pt x="29154" y="141187"/>
                </a:lnTo>
                <a:lnTo>
                  <a:pt x="13315" y="178669"/>
                </a:lnTo>
                <a:lnTo>
                  <a:pt x="3418" y="218866"/>
                </a:lnTo>
                <a:lnTo>
                  <a:pt x="0" y="261238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68475" y="1128405"/>
            <a:ext cx="2034014" cy="23042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3743" y="3924699"/>
            <a:ext cx="10169777" cy="2880381"/>
          </a:xfrm>
          <a:custGeom>
            <a:avLst/>
            <a:gdLst/>
            <a:ahLst/>
            <a:cxnLst/>
            <a:rect l="l" t="t" r="r" b="b"/>
            <a:pathLst>
              <a:path w="8610600" h="2611932">
                <a:moveTo>
                  <a:pt x="0" y="261238"/>
                </a:moveTo>
                <a:lnTo>
                  <a:pt x="0" y="2350744"/>
                </a:lnTo>
                <a:lnTo>
                  <a:pt x="865" y="2372165"/>
                </a:lnTo>
                <a:lnTo>
                  <a:pt x="7591" y="2413509"/>
                </a:lnTo>
                <a:lnTo>
                  <a:pt x="20525" y="2452409"/>
                </a:lnTo>
                <a:lnTo>
                  <a:pt x="39132" y="2488325"/>
                </a:lnTo>
                <a:lnTo>
                  <a:pt x="62873" y="2520721"/>
                </a:lnTo>
                <a:lnTo>
                  <a:pt x="91211" y="2549058"/>
                </a:lnTo>
                <a:lnTo>
                  <a:pt x="123607" y="2572799"/>
                </a:lnTo>
                <a:lnTo>
                  <a:pt x="159523" y="2591406"/>
                </a:lnTo>
                <a:lnTo>
                  <a:pt x="198422" y="2604341"/>
                </a:lnTo>
                <a:lnTo>
                  <a:pt x="239767" y="2611066"/>
                </a:lnTo>
                <a:lnTo>
                  <a:pt x="261188" y="2611932"/>
                </a:lnTo>
                <a:lnTo>
                  <a:pt x="8349360" y="2611932"/>
                </a:lnTo>
                <a:lnTo>
                  <a:pt x="8391733" y="2608514"/>
                </a:lnTo>
                <a:lnTo>
                  <a:pt x="8431930" y="2598616"/>
                </a:lnTo>
                <a:lnTo>
                  <a:pt x="8469412" y="2582778"/>
                </a:lnTo>
                <a:lnTo>
                  <a:pt x="8503642" y="2561537"/>
                </a:lnTo>
                <a:lnTo>
                  <a:pt x="8534082" y="2535431"/>
                </a:lnTo>
                <a:lnTo>
                  <a:pt x="8560194" y="2504997"/>
                </a:lnTo>
                <a:lnTo>
                  <a:pt x="8581439" y="2470774"/>
                </a:lnTo>
                <a:lnTo>
                  <a:pt x="8597281" y="2433298"/>
                </a:lnTo>
                <a:lnTo>
                  <a:pt x="8607180" y="2393109"/>
                </a:lnTo>
                <a:lnTo>
                  <a:pt x="8610600" y="2350744"/>
                </a:lnTo>
                <a:lnTo>
                  <a:pt x="8610600" y="261238"/>
                </a:lnTo>
                <a:lnTo>
                  <a:pt x="8607180" y="218866"/>
                </a:lnTo>
                <a:lnTo>
                  <a:pt x="8597281" y="178669"/>
                </a:lnTo>
                <a:lnTo>
                  <a:pt x="8581439" y="141187"/>
                </a:lnTo>
                <a:lnTo>
                  <a:pt x="8560194" y="106957"/>
                </a:lnTo>
                <a:lnTo>
                  <a:pt x="8534082" y="76517"/>
                </a:lnTo>
                <a:lnTo>
                  <a:pt x="8503642" y="50405"/>
                </a:lnTo>
                <a:lnTo>
                  <a:pt x="8469412" y="29160"/>
                </a:lnTo>
                <a:lnTo>
                  <a:pt x="8431930" y="13318"/>
                </a:lnTo>
                <a:lnTo>
                  <a:pt x="8391733" y="3419"/>
                </a:lnTo>
                <a:lnTo>
                  <a:pt x="8349360" y="0"/>
                </a:lnTo>
                <a:lnTo>
                  <a:pt x="261188" y="0"/>
                </a:lnTo>
                <a:lnTo>
                  <a:pt x="218823" y="3419"/>
                </a:lnTo>
                <a:lnTo>
                  <a:pt x="178633" y="13318"/>
                </a:lnTo>
                <a:lnTo>
                  <a:pt x="141158" y="29160"/>
                </a:lnTo>
                <a:lnTo>
                  <a:pt x="106935" y="50405"/>
                </a:lnTo>
                <a:lnTo>
                  <a:pt x="76501" y="76517"/>
                </a:lnTo>
                <a:lnTo>
                  <a:pt x="50395" y="106957"/>
                </a:lnTo>
                <a:lnTo>
                  <a:pt x="29154" y="141187"/>
                </a:lnTo>
                <a:lnTo>
                  <a:pt x="13315" y="178669"/>
                </a:lnTo>
                <a:lnTo>
                  <a:pt x="3418" y="218866"/>
                </a:lnTo>
                <a:lnTo>
                  <a:pt x="0" y="261238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1234" y="4275112"/>
            <a:ext cx="2334954" cy="21971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695815" y="253506"/>
            <a:ext cx="7693845" cy="4817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573">
              <a:lnSpc>
                <a:spcPts val="3861"/>
              </a:lnSpc>
              <a:spcBef>
                <a:spcPts val="193"/>
              </a:spcBef>
            </a:pPr>
            <a:r>
              <a:rPr lang="ru-RU" sz="2600" dirty="0" smtClean="0">
                <a:solidFill>
                  <a:srgbClr val="0070C0"/>
                </a:solidFill>
                <a:latin typeface="+mj-lt"/>
                <a:cs typeface="+mj-cs"/>
              </a:rPr>
              <a:t>Оценка объёма рынка </a:t>
            </a:r>
            <a:r>
              <a:rPr lang="ru-RU" sz="2600" dirty="0" err="1" smtClean="0">
                <a:solidFill>
                  <a:srgbClr val="0070C0"/>
                </a:solidFill>
                <a:latin typeface="+mj-lt"/>
                <a:cs typeface="+mj-cs"/>
              </a:rPr>
              <a:t>термоинтерфейсов</a:t>
            </a:r>
            <a:endParaRPr lang="ru-RU" sz="2600" dirty="0">
              <a:solidFill>
                <a:srgbClr val="0070C0"/>
              </a:solidFill>
              <a:latin typeface="+mj-lt"/>
              <a:cs typeface="+mj-c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43434" y="2698793"/>
            <a:ext cx="7115094" cy="6519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573">
              <a:lnSpc>
                <a:spcPts val="4693"/>
              </a:lnSpc>
              <a:spcBef>
                <a:spcPts val="234"/>
              </a:spcBef>
            </a:pPr>
            <a:r>
              <a:rPr sz="2800" dirty="0" smtClean="0">
                <a:latin typeface="Arial"/>
                <a:cs typeface="Arial"/>
              </a:rPr>
              <a:t>10</a:t>
            </a:r>
            <a:r>
              <a:rPr sz="2800" spc="-5" dirty="0" smtClean="0">
                <a:latin typeface="Arial"/>
                <a:cs typeface="Arial"/>
              </a:rPr>
              <a:t>,</a:t>
            </a:r>
            <a:r>
              <a:rPr sz="2800" dirty="0" smtClean="0">
                <a:latin typeface="Arial"/>
                <a:cs typeface="Arial"/>
              </a:rPr>
              <a:t>2 </a:t>
            </a:r>
            <a:r>
              <a:rPr sz="2800" dirty="0" err="1" smtClean="0">
                <a:latin typeface="Arial"/>
                <a:cs typeface="Arial"/>
              </a:rPr>
              <a:t>миллиа</a:t>
            </a:r>
            <a:r>
              <a:rPr sz="2800" spc="-86" dirty="0" err="1" smtClean="0">
                <a:latin typeface="Arial"/>
                <a:cs typeface="Arial"/>
              </a:rPr>
              <a:t>р</a:t>
            </a:r>
            <a:r>
              <a:rPr sz="2800" dirty="0" err="1" smtClean="0">
                <a:latin typeface="Arial"/>
                <a:cs typeface="Arial"/>
              </a:rPr>
              <a:t>да</a:t>
            </a:r>
            <a:r>
              <a:rPr lang="ru-RU" sz="2800" dirty="0" smtClean="0">
                <a:latin typeface="Arial"/>
                <a:cs typeface="Arial"/>
              </a:rPr>
              <a:t> д</a:t>
            </a:r>
            <a:r>
              <a:rPr lang="ru-RU" sz="2800" spc="-91" dirty="0" smtClean="0">
                <a:latin typeface="Arial"/>
                <a:cs typeface="Arial"/>
              </a:rPr>
              <a:t>о</a:t>
            </a:r>
            <a:r>
              <a:rPr lang="ru-RU" sz="2800" dirty="0" smtClean="0">
                <a:latin typeface="Arial"/>
                <a:cs typeface="Arial"/>
              </a:rPr>
              <a:t>лл</a:t>
            </a:r>
            <a:r>
              <a:rPr lang="ru-RU" sz="2800" spc="10" dirty="0" smtClean="0">
                <a:latin typeface="Arial"/>
                <a:cs typeface="Arial"/>
              </a:rPr>
              <a:t>а</a:t>
            </a:r>
            <a:r>
              <a:rPr lang="ru-RU" sz="2800" dirty="0" smtClean="0">
                <a:latin typeface="Arial"/>
                <a:cs typeface="Arial"/>
              </a:rPr>
              <a:t>ров в </a:t>
            </a:r>
            <a:r>
              <a:rPr lang="ru-RU" sz="2800" spc="5" dirty="0" smtClean="0">
                <a:latin typeface="Arial"/>
                <a:cs typeface="Arial"/>
              </a:rPr>
              <a:t>201</a:t>
            </a:r>
            <a:r>
              <a:rPr lang="ru-RU" sz="2800" dirty="0" smtClean="0">
                <a:latin typeface="Arial"/>
                <a:cs typeface="Arial"/>
              </a:rPr>
              <a:t>5 </a:t>
            </a:r>
            <a:r>
              <a:rPr lang="ru-RU" sz="2800" spc="-91" dirty="0" smtClean="0">
                <a:latin typeface="Arial"/>
                <a:cs typeface="Arial"/>
              </a:rPr>
              <a:t>го</a:t>
            </a:r>
            <a:r>
              <a:rPr lang="ru-RU" sz="2800" dirty="0" smtClean="0">
                <a:latin typeface="Arial"/>
                <a:cs typeface="Arial"/>
              </a:rPr>
              <a:t>ду</a:t>
            </a:r>
          </a:p>
          <a:p>
            <a:pPr marL="14573">
              <a:lnSpc>
                <a:spcPts val="4693"/>
              </a:lnSpc>
              <a:spcBef>
                <a:spcPts val="234"/>
              </a:spcBef>
            </a:pPr>
            <a:endParaRPr lang="ru-RU" sz="4500" dirty="0" smtClean="0">
              <a:latin typeface="Arial"/>
              <a:cs typeface="Arial"/>
            </a:endParaRPr>
          </a:p>
          <a:p>
            <a:pPr marL="14573">
              <a:lnSpc>
                <a:spcPts val="4693"/>
              </a:lnSpc>
              <a:spcBef>
                <a:spcPts val="234"/>
              </a:spcBef>
            </a:pPr>
            <a:endParaRPr sz="45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66614" y="2383674"/>
            <a:ext cx="2743668" cy="5745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573">
              <a:lnSpc>
                <a:spcPts val="4693"/>
              </a:lnSpc>
              <a:spcBef>
                <a:spcPts val="234"/>
              </a:spcBef>
            </a:pPr>
            <a:endParaRPr sz="45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63437" y="4484458"/>
            <a:ext cx="7477515" cy="19257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573" algn="ctr">
              <a:lnSpc>
                <a:spcPts val="4688"/>
              </a:lnSpc>
              <a:spcBef>
                <a:spcPts val="234"/>
              </a:spcBef>
            </a:pPr>
            <a:r>
              <a:rPr lang="ru-RU" sz="3200" spc="10" dirty="0" smtClean="0">
                <a:solidFill>
                  <a:srgbClr val="6F2F9F"/>
                </a:solidFill>
                <a:latin typeface="Arial"/>
                <a:cs typeface="Arial"/>
              </a:rPr>
              <a:t>Из них </a:t>
            </a:r>
            <a:r>
              <a:rPr lang="ru-RU" sz="3200" spc="10" dirty="0" err="1" smtClean="0">
                <a:solidFill>
                  <a:srgbClr val="6F2F9F"/>
                </a:solidFill>
                <a:latin typeface="Arial"/>
                <a:cs typeface="Arial"/>
              </a:rPr>
              <a:t>нано-клеи</a:t>
            </a:r>
            <a:r>
              <a:rPr lang="ru-RU" sz="3200" spc="10" dirty="0" smtClean="0">
                <a:solidFill>
                  <a:srgbClr val="6F2F9F"/>
                </a:solidFill>
                <a:latin typeface="Arial"/>
                <a:cs typeface="Arial"/>
              </a:rPr>
              <a:t> только:</a:t>
            </a:r>
          </a:p>
          <a:p>
            <a:pPr marL="14573" marR="85254">
              <a:lnSpc>
                <a:spcPct val="95825"/>
              </a:lnSpc>
              <a:spcBef>
                <a:spcPts val="1066"/>
              </a:spcBef>
            </a:pPr>
            <a:endParaRPr lang="ru-RU" sz="2800" dirty="0" smtClean="0">
              <a:latin typeface="Arial"/>
              <a:cs typeface="Arial"/>
            </a:endParaRPr>
          </a:p>
          <a:p>
            <a:pPr marL="14573" marR="85254">
              <a:lnSpc>
                <a:spcPct val="95825"/>
              </a:lnSpc>
              <a:spcBef>
                <a:spcPts val="1066"/>
              </a:spcBef>
            </a:pPr>
            <a:r>
              <a:rPr sz="2800" dirty="0" smtClean="0">
                <a:latin typeface="Arial"/>
                <a:cs typeface="Arial"/>
              </a:rPr>
              <a:t>1,2 </a:t>
            </a:r>
            <a:r>
              <a:rPr sz="2800" dirty="0" err="1" smtClean="0">
                <a:latin typeface="Arial"/>
                <a:cs typeface="Arial"/>
              </a:rPr>
              <a:t>миллиарда</a:t>
            </a:r>
            <a:r>
              <a:rPr sz="2800" dirty="0" smtClean="0">
                <a:latin typeface="Arial"/>
                <a:cs typeface="Arial"/>
              </a:rPr>
              <a:t> </a:t>
            </a:r>
            <a:r>
              <a:rPr sz="2800" dirty="0" err="1" smtClean="0">
                <a:latin typeface="Arial"/>
                <a:cs typeface="Arial"/>
              </a:rPr>
              <a:t>долларов</a:t>
            </a:r>
            <a:r>
              <a:rPr lang="ru-RU" sz="2800" dirty="0" smtClean="0">
                <a:latin typeface="Arial"/>
                <a:cs typeface="Arial"/>
              </a:rPr>
              <a:t> </a:t>
            </a:r>
            <a:r>
              <a:rPr sz="2800" dirty="0" smtClean="0">
                <a:latin typeface="Arial"/>
                <a:cs typeface="Arial"/>
              </a:rPr>
              <a:t>в 2015 году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69936" y="1071404"/>
            <a:ext cx="7413587" cy="1194264"/>
          </a:xfrm>
          <a:prstGeom prst="rect">
            <a:avLst/>
          </a:prstGeom>
          <a:noFill/>
        </p:spPr>
        <p:txBody>
          <a:bodyPr wrap="square" lIns="104927" tIns="52464" rIns="104927" bIns="52464" rtlCol="0">
            <a:spAutoFit/>
          </a:bodyPr>
          <a:lstStyle/>
          <a:p>
            <a:pPr marL="643338" marR="70039" algn="ctr">
              <a:lnSpc>
                <a:spcPct val="95825"/>
              </a:lnSpc>
              <a:spcBef>
                <a:spcPts val="2730"/>
              </a:spcBef>
            </a:pPr>
            <a:r>
              <a:rPr lang="ru-RU" sz="3200" spc="-211" dirty="0" err="1" smtClean="0">
                <a:solidFill>
                  <a:srgbClr val="6F2F9F"/>
                </a:solidFill>
                <a:latin typeface="Arial"/>
                <a:cs typeface="Arial"/>
              </a:rPr>
              <a:t>Т</a:t>
            </a:r>
            <a:r>
              <a:rPr lang="ru-RU" sz="3200" dirty="0" err="1" smtClean="0">
                <a:solidFill>
                  <a:srgbClr val="6F2F9F"/>
                </a:solidFill>
                <a:latin typeface="Arial"/>
                <a:cs typeface="Arial"/>
              </a:rPr>
              <a:t>е</a:t>
            </a:r>
            <a:r>
              <a:rPr lang="ru-RU" sz="3200" spc="-50" dirty="0" err="1" smtClean="0">
                <a:solidFill>
                  <a:srgbClr val="6F2F9F"/>
                </a:solidFill>
                <a:latin typeface="Arial"/>
                <a:cs typeface="Arial"/>
              </a:rPr>
              <a:t>р</a:t>
            </a:r>
            <a:r>
              <a:rPr lang="ru-RU" sz="3200" spc="-62" dirty="0" err="1" smtClean="0">
                <a:solidFill>
                  <a:srgbClr val="6F2F9F"/>
                </a:solidFill>
                <a:latin typeface="Arial"/>
                <a:cs typeface="Arial"/>
              </a:rPr>
              <a:t>м</a:t>
            </a:r>
            <a:r>
              <a:rPr lang="ru-RU" sz="3200" dirty="0" err="1" smtClean="0">
                <a:solidFill>
                  <a:srgbClr val="6F2F9F"/>
                </a:solidFill>
                <a:latin typeface="Arial"/>
                <a:cs typeface="Arial"/>
              </a:rPr>
              <a:t>о-</a:t>
            </a:r>
            <a:r>
              <a:rPr lang="ru-RU" sz="3200" spc="-50" dirty="0" err="1" smtClean="0">
                <a:solidFill>
                  <a:srgbClr val="6F2F9F"/>
                </a:solidFill>
                <a:latin typeface="Arial"/>
                <a:cs typeface="Arial"/>
              </a:rPr>
              <a:t>ко</a:t>
            </a:r>
            <a:r>
              <a:rPr lang="ru-RU" sz="3200" dirty="0" err="1" smtClean="0">
                <a:solidFill>
                  <a:srgbClr val="6F2F9F"/>
                </a:solidFill>
                <a:latin typeface="Arial"/>
                <a:cs typeface="Arial"/>
              </a:rPr>
              <a:t>м</a:t>
            </a:r>
            <a:r>
              <a:rPr lang="ru-RU" sz="3200" spc="-10" dirty="0" err="1" smtClean="0">
                <a:solidFill>
                  <a:srgbClr val="6F2F9F"/>
                </a:solidFill>
                <a:latin typeface="Arial"/>
                <a:cs typeface="Arial"/>
              </a:rPr>
              <a:t>п</a:t>
            </a:r>
            <a:r>
              <a:rPr lang="ru-RU" sz="3200" dirty="0" err="1" smtClean="0">
                <a:solidFill>
                  <a:srgbClr val="6F2F9F"/>
                </a:solidFill>
                <a:latin typeface="Arial"/>
                <a:cs typeface="Arial"/>
              </a:rPr>
              <a:t>аунды</a:t>
            </a:r>
            <a:r>
              <a:rPr lang="ru-RU" sz="3200" spc="-45" dirty="0" smtClean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lang="ru-RU" sz="3200" dirty="0" smtClean="0">
                <a:solidFill>
                  <a:srgbClr val="6F2F9F"/>
                </a:solidFill>
                <a:latin typeface="Arial"/>
                <a:cs typeface="Arial"/>
              </a:rPr>
              <a:t>в</a:t>
            </a:r>
            <a:endParaRPr lang="ru-RU" sz="3200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marL="643338" marR="70039" algn="ctr">
              <a:lnSpc>
                <a:spcPts val="4642"/>
              </a:lnSpc>
              <a:spcBef>
                <a:spcPts val="232"/>
              </a:spcBef>
            </a:pPr>
            <a:r>
              <a:rPr lang="ru-RU" sz="3200" spc="-115" dirty="0" smtClean="0">
                <a:solidFill>
                  <a:srgbClr val="6F2F9F"/>
                </a:solidFill>
                <a:latin typeface="Arial"/>
                <a:cs typeface="Arial"/>
              </a:rPr>
              <a:t>э</a:t>
            </a:r>
            <a:r>
              <a:rPr lang="ru-RU" sz="3200" spc="-57" dirty="0" smtClean="0">
                <a:solidFill>
                  <a:srgbClr val="6F2F9F"/>
                </a:solidFill>
                <a:latin typeface="Arial"/>
                <a:cs typeface="Arial"/>
              </a:rPr>
              <a:t>л</a:t>
            </a:r>
            <a:r>
              <a:rPr lang="ru-RU" sz="3200" dirty="0" smtClean="0">
                <a:solidFill>
                  <a:srgbClr val="6F2F9F"/>
                </a:solidFill>
                <a:latin typeface="Arial"/>
                <a:cs typeface="Arial"/>
              </a:rPr>
              <a:t>ектр</a:t>
            </a:r>
            <a:r>
              <a:rPr lang="ru-RU" sz="3200" spc="10" dirty="0" smtClean="0">
                <a:solidFill>
                  <a:srgbClr val="6F2F9F"/>
                </a:solidFill>
                <a:latin typeface="Arial"/>
                <a:cs typeface="Arial"/>
              </a:rPr>
              <a:t>о</a:t>
            </a:r>
            <a:r>
              <a:rPr lang="ru-RU" sz="3200" dirty="0" smtClean="0">
                <a:solidFill>
                  <a:srgbClr val="6F2F9F"/>
                </a:solidFill>
                <a:latin typeface="Arial"/>
                <a:cs typeface="Arial"/>
              </a:rPr>
              <a:t>нике</a:t>
            </a:r>
            <a:endParaRPr lang="ru-RU" sz="32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" y="0"/>
            <a:ext cx="10693400" cy="7556500"/>
          </a:xfrm>
          <a:prstGeom prst="rect">
            <a:avLst/>
          </a:prstGeom>
        </p:spPr>
      </p:pic>
      <p:sp>
        <p:nvSpPr>
          <p:cNvPr id="7" name="Название 1"/>
          <p:cNvSpPr txBox="1">
            <a:spLocks/>
          </p:cNvSpPr>
          <p:nvPr/>
        </p:nvSpPr>
        <p:spPr>
          <a:xfrm>
            <a:off x="4687529" y="3021602"/>
            <a:ext cx="6056672" cy="1325676"/>
          </a:xfrm>
          <a:prstGeom prst="rect">
            <a:avLst/>
          </a:prstGeom>
        </p:spPr>
        <p:txBody>
          <a:bodyPr vert="horz" lIns="104927" tIns="52464" rIns="104927" bIns="52464" rtlCol="0" anchor="ctr">
            <a:normAutofit/>
          </a:bodyPr>
          <a:lstStyle>
            <a:lvl1pPr algn="ctr" defTabSz="5246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ru-RU" sz="2800" b="1" dirty="0" smtClean="0">
                <a:latin typeface="Arial"/>
                <a:cs typeface="Arial"/>
              </a:rPr>
              <a:t>Применение </a:t>
            </a:r>
            <a:r>
              <a:rPr lang="ru-RU" sz="2800" b="1" dirty="0" err="1" smtClean="0">
                <a:latin typeface="Arial"/>
                <a:cs typeface="Arial"/>
              </a:rPr>
              <a:t>наноалмазов</a:t>
            </a:r>
            <a:r>
              <a:rPr lang="ru-RU" sz="2800" b="1" dirty="0" smtClean="0">
                <a:latin typeface="Arial"/>
                <a:cs typeface="Arial"/>
              </a:rPr>
              <a:t> в гальванических производствах</a:t>
            </a:r>
            <a:endParaRPr lang="ru-RU" sz="28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2781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Изображение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0" y="0"/>
            <a:ext cx="10693400" cy="7562850"/>
          </a:xfrm>
          <a:prstGeom prst="rect">
            <a:avLst/>
          </a:prstGeom>
        </p:spPr>
      </p:pic>
      <p:sp>
        <p:nvSpPr>
          <p:cNvPr id="28" name="object 28"/>
          <p:cNvSpPr/>
          <p:nvPr/>
        </p:nvSpPr>
        <p:spPr>
          <a:xfrm>
            <a:off x="494990" y="2720454"/>
            <a:ext cx="5973619" cy="43189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901440" y="307691"/>
            <a:ext cx="9134337" cy="4195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573">
              <a:lnSpc>
                <a:spcPts val="3385"/>
              </a:lnSpc>
              <a:spcBef>
                <a:spcPts val="169"/>
              </a:spcBef>
            </a:pPr>
            <a:r>
              <a:rPr lang="ru-RU" sz="2600" dirty="0" smtClean="0">
                <a:solidFill>
                  <a:srgbClr val="0070C0"/>
                </a:solidFill>
                <a:latin typeface="+mj-lt"/>
                <a:cs typeface="+mj-cs"/>
              </a:rPr>
              <a:t>Проблема: надёжность электронной аппаратуры</a:t>
            </a:r>
            <a:endParaRPr lang="ru-RU" sz="2600" dirty="0">
              <a:solidFill>
                <a:srgbClr val="0070C0"/>
              </a:solidFill>
              <a:latin typeface="+mj-lt"/>
              <a:cs typeface="+mj-c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648755" y="5359740"/>
            <a:ext cx="1358541" cy="3359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573">
              <a:lnSpc>
                <a:spcPts val="2685"/>
              </a:lnSpc>
              <a:spcBef>
                <a:spcPts val="134"/>
              </a:spcBef>
            </a:pPr>
            <a:endParaRPr sz="2500" dirty="0">
              <a:latin typeface="Palatino Linotype"/>
              <a:cs typeface="Palatino Linotyp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45518" y="2631171"/>
            <a:ext cx="5984869" cy="20640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9147">
              <a:lnSpc>
                <a:spcPts val="1148"/>
              </a:lnSpc>
            </a:pPr>
            <a:endParaRPr sz="1100" dirty="0"/>
          </a:p>
        </p:txBody>
      </p:sp>
      <p:sp>
        <p:nvSpPr>
          <p:cNvPr id="6" name="object 6"/>
          <p:cNvSpPr txBox="1"/>
          <p:nvPr/>
        </p:nvSpPr>
        <p:spPr>
          <a:xfrm>
            <a:off x="1794260" y="4516703"/>
            <a:ext cx="4760596" cy="12219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9147">
              <a:lnSpc>
                <a:spcPts val="1148"/>
              </a:lnSpc>
            </a:pPr>
            <a:endParaRPr sz="1100" dirty="0"/>
          </a:p>
        </p:txBody>
      </p:sp>
      <p:sp>
        <p:nvSpPr>
          <p:cNvPr id="3" name="object 3"/>
          <p:cNvSpPr txBox="1"/>
          <p:nvPr/>
        </p:nvSpPr>
        <p:spPr>
          <a:xfrm>
            <a:off x="1794260" y="5738663"/>
            <a:ext cx="5984869" cy="10433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9147">
              <a:lnSpc>
                <a:spcPts val="1148"/>
              </a:lnSpc>
            </a:pPr>
            <a:endParaRPr sz="1100" dirty="0"/>
          </a:p>
        </p:txBody>
      </p:sp>
      <p:sp>
        <p:nvSpPr>
          <p:cNvPr id="2" name="object 2"/>
          <p:cNvSpPr txBox="1"/>
          <p:nvPr/>
        </p:nvSpPr>
        <p:spPr>
          <a:xfrm>
            <a:off x="7779129" y="5738663"/>
            <a:ext cx="3020634" cy="10433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9147">
              <a:lnSpc>
                <a:spcPts val="1148"/>
              </a:lnSpc>
            </a:pPr>
            <a:endParaRPr sz="1100" dirty="0"/>
          </a:p>
        </p:txBody>
      </p:sp>
      <p:sp>
        <p:nvSpPr>
          <p:cNvPr id="32" name="TextBox 31"/>
          <p:cNvSpPr txBox="1"/>
          <p:nvPr/>
        </p:nvSpPr>
        <p:spPr>
          <a:xfrm>
            <a:off x="832482" y="1260475"/>
            <a:ext cx="9157299" cy="75228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104927" tIns="52464" rIns="104927" bIns="52464" rtlCol="0">
            <a:spAutoFit/>
          </a:bodyPr>
          <a:lstStyle/>
          <a:p>
            <a:r>
              <a:rPr lang="ru-RU" dirty="0" smtClean="0"/>
              <a:t>По данным исследования, проведенного ВВС США 55 % отказов электронных приборов происходит в результате перегрева активных элементов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6558605" y="3823440"/>
            <a:ext cx="4061161" cy="1167782"/>
          </a:xfrm>
          <a:prstGeom prst="rect">
            <a:avLst/>
          </a:prstGeom>
          <a:noFill/>
        </p:spPr>
        <p:txBody>
          <a:bodyPr wrap="square" lIns="104927" tIns="52464" rIns="104927" bIns="52464" rtlCol="0">
            <a:spAutoFit/>
          </a:bodyPr>
          <a:lstStyle/>
          <a:p>
            <a:r>
              <a:rPr lang="ru-RU" sz="2300" dirty="0" smtClean="0">
                <a:latin typeface="Bookman Old Style" pitchFamily="18" charset="0"/>
              </a:rPr>
              <a:t>Исследование программы комплексирования воздушной </a:t>
            </a:r>
            <a:r>
              <a:rPr lang="ru-RU" sz="2300" dirty="0" err="1" smtClean="0">
                <a:latin typeface="Bookman Old Style" pitchFamily="18" charset="0"/>
              </a:rPr>
              <a:t>авионики</a:t>
            </a:r>
            <a:r>
              <a:rPr lang="ru-RU" sz="2300" dirty="0" smtClean="0">
                <a:latin typeface="Bookman Old Style" pitchFamily="18" charset="0"/>
              </a:rPr>
              <a:t> </a:t>
            </a:r>
            <a:endParaRPr lang="ru-RU" sz="23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Изображение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0" y="0"/>
            <a:ext cx="10693400" cy="7562850"/>
          </a:xfrm>
          <a:prstGeom prst="rect">
            <a:avLst/>
          </a:prstGeom>
        </p:spPr>
      </p:pic>
      <p:sp>
        <p:nvSpPr>
          <p:cNvPr id="32" name="object 32"/>
          <p:cNvSpPr/>
          <p:nvPr/>
        </p:nvSpPr>
        <p:spPr>
          <a:xfrm>
            <a:off x="6299862" y="2604842"/>
            <a:ext cx="1856209" cy="18400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71524" y="1345067"/>
            <a:ext cx="1863108" cy="1427977"/>
          </a:xfrm>
          <a:custGeom>
            <a:avLst/>
            <a:gdLst/>
            <a:ahLst/>
            <a:cxnLst/>
            <a:rect l="l" t="t" r="r" b="b"/>
            <a:pathLst>
              <a:path w="1577466" h="1294891">
                <a:moveTo>
                  <a:pt x="0" y="1294891"/>
                </a:moveTo>
                <a:lnTo>
                  <a:pt x="1577466" y="1294891"/>
                </a:lnTo>
                <a:lnTo>
                  <a:pt x="1577466" y="0"/>
                </a:lnTo>
                <a:lnTo>
                  <a:pt x="0" y="0"/>
                </a:lnTo>
                <a:lnTo>
                  <a:pt x="0" y="1294891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69994" y="1342826"/>
            <a:ext cx="1866559" cy="1431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71524" y="1345067"/>
            <a:ext cx="1863108" cy="1427977"/>
          </a:xfrm>
          <a:custGeom>
            <a:avLst/>
            <a:gdLst/>
            <a:ahLst/>
            <a:cxnLst/>
            <a:rect l="l" t="t" r="r" b="b"/>
            <a:pathLst>
              <a:path w="1577466" h="1294891">
                <a:moveTo>
                  <a:pt x="0" y="1294891"/>
                </a:moveTo>
                <a:lnTo>
                  <a:pt x="1577466" y="1294891"/>
                </a:lnTo>
                <a:lnTo>
                  <a:pt x="1577466" y="0"/>
                </a:lnTo>
                <a:lnTo>
                  <a:pt x="0" y="0"/>
                </a:lnTo>
                <a:lnTo>
                  <a:pt x="0" y="1294891"/>
                </a:lnTo>
                <a:close/>
              </a:path>
            </a:pathLst>
          </a:custGeom>
          <a:ln w="161925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648960" y="1282044"/>
            <a:ext cx="1876759" cy="1491001"/>
          </a:xfrm>
          <a:custGeom>
            <a:avLst/>
            <a:gdLst/>
            <a:ahLst/>
            <a:cxnLst/>
            <a:rect l="l" t="t" r="r" b="b"/>
            <a:pathLst>
              <a:path w="1589024" h="1352041">
                <a:moveTo>
                  <a:pt x="0" y="1352041"/>
                </a:moveTo>
                <a:lnTo>
                  <a:pt x="1589024" y="1352041"/>
                </a:lnTo>
                <a:lnTo>
                  <a:pt x="1589024" y="0"/>
                </a:lnTo>
                <a:lnTo>
                  <a:pt x="0" y="0"/>
                </a:lnTo>
                <a:lnTo>
                  <a:pt x="0" y="1352041"/>
                </a:lnTo>
                <a:close/>
              </a:path>
            </a:pathLst>
          </a:custGeom>
          <a:solidFill>
            <a:srgbClr val="A2C2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647011" y="1280643"/>
            <a:ext cx="1880958" cy="14940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648960" y="1282044"/>
            <a:ext cx="1876759" cy="1491001"/>
          </a:xfrm>
          <a:custGeom>
            <a:avLst/>
            <a:gdLst/>
            <a:ahLst/>
            <a:cxnLst/>
            <a:rect l="l" t="t" r="r" b="b"/>
            <a:pathLst>
              <a:path w="1589024" h="1352041">
                <a:moveTo>
                  <a:pt x="0" y="1352041"/>
                </a:moveTo>
                <a:lnTo>
                  <a:pt x="1589024" y="1352041"/>
                </a:lnTo>
                <a:lnTo>
                  <a:pt x="1589024" y="0"/>
                </a:lnTo>
                <a:lnTo>
                  <a:pt x="0" y="0"/>
                </a:lnTo>
                <a:lnTo>
                  <a:pt x="0" y="1352041"/>
                </a:lnTo>
                <a:close/>
              </a:path>
            </a:pathLst>
          </a:custGeom>
          <a:ln w="152400">
            <a:solidFill>
              <a:srgbClr val="0000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419925" y="1092412"/>
            <a:ext cx="3888665" cy="1764665"/>
          </a:xfrm>
          <a:custGeom>
            <a:avLst/>
            <a:gdLst/>
            <a:ahLst/>
            <a:cxnLst/>
            <a:rect l="l" t="t" r="r" b="b"/>
            <a:pathLst>
              <a:path w="3292475" h="1600200">
                <a:moveTo>
                  <a:pt x="0" y="800100"/>
                </a:moveTo>
                <a:lnTo>
                  <a:pt x="5457" y="734486"/>
                </a:lnTo>
                <a:lnTo>
                  <a:pt x="21548" y="670331"/>
                </a:lnTo>
                <a:lnTo>
                  <a:pt x="47847" y="607842"/>
                </a:lnTo>
                <a:lnTo>
                  <a:pt x="83932" y="547225"/>
                </a:lnTo>
                <a:lnTo>
                  <a:pt x="129379" y="488686"/>
                </a:lnTo>
                <a:lnTo>
                  <a:pt x="183763" y="432430"/>
                </a:lnTo>
                <a:lnTo>
                  <a:pt x="246661" y="378663"/>
                </a:lnTo>
                <a:lnTo>
                  <a:pt x="317650" y="327592"/>
                </a:lnTo>
                <a:lnTo>
                  <a:pt x="396305" y="279423"/>
                </a:lnTo>
                <a:lnTo>
                  <a:pt x="482203" y="234362"/>
                </a:lnTo>
                <a:lnTo>
                  <a:pt x="574919" y="192615"/>
                </a:lnTo>
                <a:lnTo>
                  <a:pt x="674031" y="154387"/>
                </a:lnTo>
                <a:lnTo>
                  <a:pt x="779114" y="119885"/>
                </a:lnTo>
                <a:lnTo>
                  <a:pt x="889745" y="89315"/>
                </a:lnTo>
                <a:lnTo>
                  <a:pt x="1005500" y="62882"/>
                </a:lnTo>
                <a:lnTo>
                  <a:pt x="1125955" y="40794"/>
                </a:lnTo>
                <a:lnTo>
                  <a:pt x="1250686" y="23255"/>
                </a:lnTo>
                <a:lnTo>
                  <a:pt x="1379270" y="10473"/>
                </a:lnTo>
                <a:lnTo>
                  <a:pt x="1511283" y="2652"/>
                </a:lnTo>
                <a:lnTo>
                  <a:pt x="1646301" y="0"/>
                </a:lnTo>
                <a:lnTo>
                  <a:pt x="1781300" y="2652"/>
                </a:lnTo>
                <a:lnTo>
                  <a:pt x="1913296" y="10473"/>
                </a:lnTo>
                <a:lnTo>
                  <a:pt x="2041866" y="23255"/>
                </a:lnTo>
                <a:lnTo>
                  <a:pt x="2166584" y="40794"/>
                </a:lnTo>
                <a:lnTo>
                  <a:pt x="2287027" y="62882"/>
                </a:lnTo>
                <a:lnTo>
                  <a:pt x="2402772" y="89315"/>
                </a:lnTo>
                <a:lnTo>
                  <a:pt x="2513394" y="119885"/>
                </a:lnTo>
                <a:lnTo>
                  <a:pt x="2618470" y="154387"/>
                </a:lnTo>
                <a:lnTo>
                  <a:pt x="2717576" y="192615"/>
                </a:lnTo>
                <a:lnTo>
                  <a:pt x="2810287" y="234362"/>
                </a:lnTo>
                <a:lnTo>
                  <a:pt x="2896181" y="279423"/>
                </a:lnTo>
                <a:lnTo>
                  <a:pt x="2974832" y="327592"/>
                </a:lnTo>
                <a:lnTo>
                  <a:pt x="3045818" y="378663"/>
                </a:lnTo>
                <a:lnTo>
                  <a:pt x="3108714" y="432430"/>
                </a:lnTo>
                <a:lnTo>
                  <a:pt x="3163097" y="488686"/>
                </a:lnTo>
                <a:lnTo>
                  <a:pt x="3208543" y="547225"/>
                </a:lnTo>
                <a:lnTo>
                  <a:pt x="3244627" y="607842"/>
                </a:lnTo>
                <a:lnTo>
                  <a:pt x="3270926" y="670331"/>
                </a:lnTo>
                <a:lnTo>
                  <a:pt x="3287017" y="734486"/>
                </a:lnTo>
                <a:lnTo>
                  <a:pt x="3292475" y="800100"/>
                </a:lnTo>
                <a:lnTo>
                  <a:pt x="3287017" y="865713"/>
                </a:lnTo>
                <a:lnTo>
                  <a:pt x="3270926" y="929868"/>
                </a:lnTo>
                <a:lnTo>
                  <a:pt x="3244627" y="992357"/>
                </a:lnTo>
                <a:lnTo>
                  <a:pt x="3208543" y="1052974"/>
                </a:lnTo>
                <a:lnTo>
                  <a:pt x="3163097" y="1111513"/>
                </a:lnTo>
                <a:lnTo>
                  <a:pt x="3108714" y="1167769"/>
                </a:lnTo>
                <a:lnTo>
                  <a:pt x="3045818" y="1221536"/>
                </a:lnTo>
                <a:lnTo>
                  <a:pt x="2974832" y="1272607"/>
                </a:lnTo>
                <a:lnTo>
                  <a:pt x="2896181" y="1320776"/>
                </a:lnTo>
                <a:lnTo>
                  <a:pt x="2810287" y="1365837"/>
                </a:lnTo>
                <a:lnTo>
                  <a:pt x="2717576" y="1407584"/>
                </a:lnTo>
                <a:lnTo>
                  <a:pt x="2618470" y="1445812"/>
                </a:lnTo>
                <a:lnTo>
                  <a:pt x="2513394" y="1480314"/>
                </a:lnTo>
                <a:lnTo>
                  <a:pt x="2402772" y="1510884"/>
                </a:lnTo>
                <a:lnTo>
                  <a:pt x="2287027" y="1537317"/>
                </a:lnTo>
                <a:lnTo>
                  <a:pt x="2166584" y="1559405"/>
                </a:lnTo>
                <a:lnTo>
                  <a:pt x="2041866" y="1576944"/>
                </a:lnTo>
                <a:lnTo>
                  <a:pt x="1913296" y="1589726"/>
                </a:lnTo>
                <a:lnTo>
                  <a:pt x="1781300" y="1597547"/>
                </a:lnTo>
                <a:lnTo>
                  <a:pt x="1646301" y="1600200"/>
                </a:lnTo>
                <a:lnTo>
                  <a:pt x="1511283" y="1597547"/>
                </a:lnTo>
                <a:lnTo>
                  <a:pt x="1379270" y="1589726"/>
                </a:lnTo>
                <a:lnTo>
                  <a:pt x="1250686" y="1576944"/>
                </a:lnTo>
                <a:lnTo>
                  <a:pt x="1125955" y="1559405"/>
                </a:lnTo>
                <a:lnTo>
                  <a:pt x="1005500" y="1537317"/>
                </a:lnTo>
                <a:lnTo>
                  <a:pt x="889745" y="1510884"/>
                </a:lnTo>
                <a:lnTo>
                  <a:pt x="779114" y="1480314"/>
                </a:lnTo>
                <a:lnTo>
                  <a:pt x="674031" y="1445812"/>
                </a:lnTo>
                <a:lnTo>
                  <a:pt x="574919" y="1407584"/>
                </a:lnTo>
                <a:lnTo>
                  <a:pt x="482203" y="1365837"/>
                </a:lnTo>
                <a:lnTo>
                  <a:pt x="396305" y="1320776"/>
                </a:lnTo>
                <a:lnTo>
                  <a:pt x="317650" y="1272607"/>
                </a:lnTo>
                <a:lnTo>
                  <a:pt x="246661" y="1221536"/>
                </a:lnTo>
                <a:lnTo>
                  <a:pt x="183763" y="1167769"/>
                </a:lnTo>
                <a:lnTo>
                  <a:pt x="129379" y="1111513"/>
                </a:lnTo>
                <a:lnTo>
                  <a:pt x="83932" y="1052974"/>
                </a:lnTo>
                <a:lnTo>
                  <a:pt x="47847" y="992357"/>
                </a:lnTo>
                <a:lnTo>
                  <a:pt x="21548" y="929868"/>
                </a:lnTo>
                <a:lnTo>
                  <a:pt x="5457" y="865713"/>
                </a:lnTo>
                <a:lnTo>
                  <a:pt x="0" y="800100"/>
                </a:lnTo>
                <a:close/>
              </a:path>
            </a:pathLst>
          </a:custGeom>
          <a:solidFill>
            <a:srgbClr val="D8DFF4"/>
          </a:solidFill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339949" y="1533578"/>
            <a:ext cx="1046227" cy="924348"/>
          </a:xfrm>
          <a:custGeom>
            <a:avLst/>
            <a:gdLst/>
            <a:ahLst/>
            <a:cxnLst/>
            <a:rect l="l" t="t" r="r" b="b"/>
            <a:pathLst>
              <a:path w="885825" h="838200">
                <a:moveTo>
                  <a:pt x="0" y="0"/>
                </a:moveTo>
                <a:lnTo>
                  <a:pt x="0" y="838200"/>
                </a:lnTo>
                <a:lnTo>
                  <a:pt x="885825" y="838200"/>
                </a:lnTo>
                <a:lnTo>
                  <a:pt x="885825" y="0"/>
                </a:lnTo>
                <a:lnTo>
                  <a:pt x="0" y="0"/>
                </a:lnTo>
                <a:lnTo>
                  <a:pt x="128650" y="733425"/>
                </a:lnTo>
                <a:lnTo>
                  <a:pt x="128650" y="104775"/>
                </a:lnTo>
                <a:lnTo>
                  <a:pt x="757174" y="419100"/>
                </a:lnTo>
                <a:lnTo>
                  <a:pt x="128650" y="733425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491896" y="1649122"/>
            <a:ext cx="742334" cy="693261"/>
          </a:xfrm>
          <a:custGeom>
            <a:avLst/>
            <a:gdLst/>
            <a:ahLst/>
            <a:cxnLst/>
            <a:rect l="l" t="t" r="r" b="b"/>
            <a:pathLst>
              <a:path w="628523" h="628650">
                <a:moveTo>
                  <a:pt x="628523" y="314325"/>
                </a:moveTo>
                <a:lnTo>
                  <a:pt x="0" y="0"/>
                </a:lnTo>
                <a:lnTo>
                  <a:pt x="0" y="628650"/>
                </a:lnTo>
                <a:lnTo>
                  <a:pt x="628523" y="314325"/>
                </a:lnTo>
                <a:close/>
              </a:path>
            </a:pathLst>
          </a:custGeom>
          <a:solidFill>
            <a:srgbClr val="9973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379838" y="1512570"/>
            <a:ext cx="1087476" cy="924348"/>
          </a:xfrm>
          <a:custGeom>
            <a:avLst/>
            <a:gdLst/>
            <a:ahLst/>
            <a:cxnLst/>
            <a:rect l="l" t="t" r="r" b="b"/>
            <a:pathLst>
              <a:path w="920750" h="838200">
                <a:moveTo>
                  <a:pt x="0" y="0"/>
                </a:moveTo>
                <a:lnTo>
                  <a:pt x="0" y="838200"/>
                </a:lnTo>
                <a:lnTo>
                  <a:pt x="920750" y="838200"/>
                </a:lnTo>
                <a:lnTo>
                  <a:pt x="920750" y="0"/>
                </a:lnTo>
                <a:lnTo>
                  <a:pt x="0" y="0"/>
                </a:lnTo>
                <a:lnTo>
                  <a:pt x="146050" y="733425"/>
                </a:lnTo>
                <a:lnTo>
                  <a:pt x="146050" y="104775"/>
                </a:lnTo>
                <a:lnTo>
                  <a:pt x="774700" y="419100"/>
                </a:lnTo>
                <a:lnTo>
                  <a:pt x="146050" y="733425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552334" y="1628114"/>
            <a:ext cx="742484" cy="693261"/>
          </a:xfrm>
          <a:custGeom>
            <a:avLst/>
            <a:gdLst/>
            <a:ahLst/>
            <a:cxnLst/>
            <a:rect l="l" t="t" r="r" b="b"/>
            <a:pathLst>
              <a:path w="628650" h="628650">
                <a:moveTo>
                  <a:pt x="628650" y="314325"/>
                </a:moveTo>
                <a:lnTo>
                  <a:pt x="0" y="0"/>
                </a:lnTo>
                <a:lnTo>
                  <a:pt x="0" y="628650"/>
                </a:lnTo>
                <a:lnTo>
                  <a:pt x="628650" y="314325"/>
                </a:lnTo>
                <a:close/>
              </a:path>
            </a:pathLst>
          </a:custGeom>
          <a:solidFill>
            <a:srgbClr val="9973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129888" y="2857077"/>
            <a:ext cx="573737" cy="1680633"/>
          </a:xfrm>
          <a:custGeom>
            <a:avLst/>
            <a:gdLst/>
            <a:ahLst/>
            <a:cxnLst/>
            <a:rect l="l" t="t" r="r" b="b"/>
            <a:pathLst>
              <a:path w="485775" h="1524000">
                <a:moveTo>
                  <a:pt x="242950" y="1524000"/>
                </a:moveTo>
                <a:lnTo>
                  <a:pt x="485775" y="1276477"/>
                </a:lnTo>
                <a:lnTo>
                  <a:pt x="364363" y="1276477"/>
                </a:lnTo>
                <a:lnTo>
                  <a:pt x="364363" y="0"/>
                </a:lnTo>
                <a:lnTo>
                  <a:pt x="121412" y="0"/>
                </a:lnTo>
                <a:lnTo>
                  <a:pt x="121412" y="1276477"/>
                </a:lnTo>
                <a:lnTo>
                  <a:pt x="0" y="1276477"/>
                </a:lnTo>
                <a:lnTo>
                  <a:pt x="242950" y="1524000"/>
                </a:lnTo>
                <a:close/>
              </a:path>
            </a:pathLst>
          </a:custGeom>
          <a:solidFill>
            <a:srgbClr val="4D737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129888" y="2857077"/>
            <a:ext cx="573737" cy="1680633"/>
          </a:xfrm>
          <a:custGeom>
            <a:avLst/>
            <a:gdLst/>
            <a:ahLst/>
            <a:cxnLst/>
            <a:rect l="l" t="t" r="r" b="b"/>
            <a:pathLst>
              <a:path w="485775" h="1524000">
                <a:moveTo>
                  <a:pt x="0" y="1276477"/>
                </a:moveTo>
                <a:lnTo>
                  <a:pt x="121412" y="1276477"/>
                </a:lnTo>
                <a:lnTo>
                  <a:pt x="121412" y="0"/>
                </a:lnTo>
                <a:lnTo>
                  <a:pt x="364363" y="0"/>
                </a:lnTo>
                <a:lnTo>
                  <a:pt x="364363" y="1276477"/>
                </a:lnTo>
                <a:lnTo>
                  <a:pt x="485775" y="1276477"/>
                </a:lnTo>
                <a:lnTo>
                  <a:pt x="242950" y="1524000"/>
                </a:lnTo>
                <a:lnTo>
                  <a:pt x="0" y="127647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399881" y="5472142"/>
            <a:ext cx="3565722" cy="577858"/>
          </a:xfrm>
          <a:custGeom>
            <a:avLst/>
            <a:gdLst/>
            <a:ahLst/>
            <a:cxnLst/>
            <a:rect l="l" t="t" r="r" b="b"/>
            <a:pathLst>
              <a:path w="3019044" h="524001">
                <a:moveTo>
                  <a:pt x="0" y="0"/>
                </a:moveTo>
                <a:lnTo>
                  <a:pt x="0" y="262000"/>
                </a:lnTo>
                <a:lnTo>
                  <a:pt x="3019044" y="262000"/>
                </a:lnTo>
                <a:lnTo>
                  <a:pt x="3019044" y="524001"/>
                </a:lnTo>
              </a:path>
            </a:pathLst>
          </a:custGeom>
          <a:ln w="25400">
            <a:solidFill>
              <a:srgbClr val="79A1C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399882" y="5472142"/>
            <a:ext cx="0" cy="577858"/>
          </a:xfrm>
          <a:custGeom>
            <a:avLst/>
            <a:gdLst/>
            <a:ahLst/>
            <a:cxnLst/>
            <a:rect l="l" t="t" r="r" b="b"/>
            <a:pathLst>
              <a:path h="524001">
                <a:moveTo>
                  <a:pt x="0" y="0"/>
                </a:moveTo>
                <a:lnTo>
                  <a:pt x="0" y="524001"/>
                </a:lnTo>
              </a:path>
            </a:pathLst>
          </a:custGeom>
          <a:ln w="25400">
            <a:solidFill>
              <a:srgbClr val="79A1C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834160" y="5472142"/>
            <a:ext cx="3565722" cy="577858"/>
          </a:xfrm>
          <a:custGeom>
            <a:avLst/>
            <a:gdLst/>
            <a:ahLst/>
            <a:cxnLst/>
            <a:rect l="l" t="t" r="r" b="b"/>
            <a:pathLst>
              <a:path w="3019044" h="524001">
                <a:moveTo>
                  <a:pt x="3019044" y="0"/>
                </a:moveTo>
                <a:lnTo>
                  <a:pt x="3019044" y="262000"/>
                </a:lnTo>
                <a:lnTo>
                  <a:pt x="0" y="262000"/>
                </a:lnTo>
                <a:lnTo>
                  <a:pt x="0" y="524001"/>
                </a:lnTo>
              </a:path>
            </a:pathLst>
          </a:custGeom>
          <a:ln w="25400">
            <a:solidFill>
              <a:srgbClr val="79A1C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339949" y="4574502"/>
            <a:ext cx="6119866" cy="897640"/>
          </a:xfrm>
          <a:custGeom>
            <a:avLst/>
            <a:gdLst/>
            <a:ahLst/>
            <a:cxnLst/>
            <a:rect l="l" t="t" r="r" b="b"/>
            <a:pathLst>
              <a:path w="5181600" h="813981">
                <a:moveTo>
                  <a:pt x="0" y="813981"/>
                </a:moveTo>
                <a:lnTo>
                  <a:pt x="5181600" y="813981"/>
                </a:lnTo>
                <a:lnTo>
                  <a:pt x="5181600" y="0"/>
                </a:lnTo>
                <a:lnTo>
                  <a:pt x="0" y="0"/>
                </a:lnTo>
                <a:lnTo>
                  <a:pt x="0" y="813981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339949" y="4574502"/>
            <a:ext cx="6119866" cy="897640"/>
          </a:xfrm>
          <a:custGeom>
            <a:avLst/>
            <a:gdLst/>
            <a:ahLst/>
            <a:cxnLst/>
            <a:rect l="l" t="t" r="r" b="b"/>
            <a:pathLst>
              <a:path w="5181600" h="813981">
                <a:moveTo>
                  <a:pt x="0" y="813981"/>
                </a:moveTo>
                <a:lnTo>
                  <a:pt x="5181600" y="813981"/>
                </a:lnTo>
                <a:lnTo>
                  <a:pt x="5181600" y="0"/>
                </a:lnTo>
                <a:lnTo>
                  <a:pt x="0" y="0"/>
                </a:lnTo>
                <a:lnTo>
                  <a:pt x="0" y="813981"/>
                </a:lnTo>
                <a:close/>
              </a:path>
            </a:pathLst>
          </a:custGeom>
          <a:ln w="25400">
            <a:solidFill>
              <a:srgbClr val="6600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60667" y="6049957"/>
            <a:ext cx="2946834" cy="803847"/>
          </a:xfrm>
          <a:custGeom>
            <a:avLst/>
            <a:gdLst/>
            <a:ahLst/>
            <a:cxnLst/>
            <a:rect l="l" t="t" r="r" b="b"/>
            <a:pathLst>
              <a:path w="2495041" h="728929">
                <a:moveTo>
                  <a:pt x="0" y="728929"/>
                </a:moveTo>
                <a:lnTo>
                  <a:pt x="2495041" y="728929"/>
                </a:lnTo>
                <a:lnTo>
                  <a:pt x="2495041" y="0"/>
                </a:lnTo>
                <a:lnTo>
                  <a:pt x="0" y="0"/>
                </a:lnTo>
                <a:lnTo>
                  <a:pt x="0" y="728929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60667" y="6049957"/>
            <a:ext cx="2946834" cy="803847"/>
          </a:xfrm>
          <a:custGeom>
            <a:avLst/>
            <a:gdLst/>
            <a:ahLst/>
            <a:cxnLst/>
            <a:rect l="l" t="t" r="r" b="b"/>
            <a:pathLst>
              <a:path w="2495041" h="728929">
                <a:moveTo>
                  <a:pt x="0" y="728929"/>
                </a:moveTo>
                <a:lnTo>
                  <a:pt x="2495041" y="728929"/>
                </a:lnTo>
                <a:lnTo>
                  <a:pt x="2495041" y="0"/>
                </a:lnTo>
                <a:lnTo>
                  <a:pt x="0" y="0"/>
                </a:lnTo>
                <a:lnTo>
                  <a:pt x="0" y="728929"/>
                </a:lnTo>
                <a:close/>
              </a:path>
            </a:pathLst>
          </a:custGeom>
          <a:ln w="25399">
            <a:solidFill>
              <a:srgbClr val="6600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926464" y="6049957"/>
            <a:ext cx="2946835" cy="803847"/>
          </a:xfrm>
          <a:custGeom>
            <a:avLst/>
            <a:gdLst/>
            <a:ahLst/>
            <a:cxnLst/>
            <a:rect l="l" t="t" r="r" b="b"/>
            <a:pathLst>
              <a:path w="2495042" h="728929">
                <a:moveTo>
                  <a:pt x="0" y="728929"/>
                </a:moveTo>
                <a:lnTo>
                  <a:pt x="2495042" y="728929"/>
                </a:lnTo>
                <a:lnTo>
                  <a:pt x="2495042" y="0"/>
                </a:lnTo>
                <a:lnTo>
                  <a:pt x="0" y="0"/>
                </a:lnTo>
                <a:lnTo>
                  <a:pt x="0" y="728929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926464" y="6049957"/>
            <a:ext cx="2946835" cy="803847"/>
          </a:xfrm>
          <a:custGeom>
            <a:avLst/>
            <a:gdLst/>
            <a:ahLst/>
            <a:cxnLst/>
            <a:rect l="l" t="t" r="r" b="b"/>
            <a:pathLst>
              <a:path w="2495042" h="728929">
                <a:moveTo>
                  <a:pt x="0" y="728929"/>
                </a:moveTo>
                <a:lnTo>
                  <a:pt x="2495042" y="728929"/>
                </a:lnTo>
                <a:lnTo>
                  <a:pt x="2495042" y="0"/>
                </a:lnTo>
                <a:lnTo>
                  <a:pt x="0" y="0"/>
                </a:lnTo>
                <a:lnTo>
                  <a:pt x="0" y="728929"/>
                </a:lnTo>
                <a:close/>
              </a:path>
            </a:pathLst>
          </a:custGeom>
          <a:ln w="25399">
            <a:solidFill>
              <a:srgbClr val="6600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492186" y="6049957"/>
            <a:ext cx="2946835" cy="803847"/>
          </a:xfrm>
          <a:custGeom>
            <a:avLst/>
            <a:gdLst/>
            <a:ahLst/>
            <a:cxnLst/>
            <a:rect l="l" t="t" r="r" b="b"/>
            <a:pathLst>
              <a:path w="2495042" h="728929">
                <a:moveTo>
                  <a:pt x="0" y="728929"/>
                </a:moveTo>
                <a:lnTo>
                  <a:pt x="2495042" y="728929"/>
                </a:lnTo>
                <a:lnTo>
                  <a:pt x="2495042" y="0"/>
                </a:lnTo>
                <a:lnTo>
                  <a:pt x="0" y="0"/>
                </a:lnTo>
                <a:lnTo>
                  <a:pt x="0" y="728929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492186" y="6049957"/>
            <a:ext cx="2946835" cy="803847"/>
          </a:xfrm>
          <a:custGeom>
            <a:avLst/>
            <a:gdLst/>
            <a:ahLst/>
            <a:cxnLst/>
            <a:rect l="l" t="t" r="r" b="b"/>
            <a:pathLst>
              <a:path w="2495042" h="728929">
                <a:moveTo>
                  <a:pt x="0" y="728929"/>
                </a:moveTo>
                <a:lnTo>
                  <a:pt x="2495042" y="728929"/>
                </a:lnTo>
                <a:lnTo>
                  <a:pt x="2495042" y="0"/>
                </a:lnTo>
                <a:lnTo>
                  <a:pt x="0" y="0"/>
                </a:lnTo>
                <a:lnTo>
                  <a:pt x="0" y="728929"/>
                </a:lnTo>
                <a:close/>
              </a:path>
            </a:pathLst>
          </a:custGeom>
          <a:ln w="25399">
            <a:solidFill>
              <a:srgbClr val="6600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713297" y="262226"/>
            <a:ext cx="7173130" cy="693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573">
              <a:lnSpc>
                <a:spcPts val="3861"/>
              </a:lnSpc>
              <a:spcBef>
                <a:spcPts val="193"/>
              </a:spcBef>
            </a:pPr>
            <a:r>
              <a:rPr lang="ru-RU" sz="2600" dirty="0" smtClean="0">
                <a:solidFill>
                  <a:srgbClr val="0070C0"/>
                </a:solidFill>
                <a:latin typeface="+mj-lt"/>
                <a:cs typeface="+mj-cs"/>
              </a:rPr>
              <a:t>Управление температурным режимом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54147" y="1464355"/>
            <a:ext cx="1241814" cy="12198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985"/>
              </a:lnSpc>
              <a:spcBef>
                <a:spcPts val="99"/>
              </a:spcBef>
            </a:pPr>
            <a:r>
              <a:rPr sz="1800" b="1" spc="-56" dirty="0" smtClean="0">
                <a:latin typeface="Arial"/>
                <a:cs typeface="Arial"/>
              </a:rPr>
              <a:t>А</a:t>
            </a:r>
            <a:r>
              <a:rPr sz="1800" b="1" spc="5" dirty="0" smtClean="0">
                <a:latin typeface="Arial"/>
                <a:cs typeface="Arial"/>
              </a:rPr>
              <a:t>к</a:t>
            </a:r>
            <a:r>
              <a:rPr sz="1800" b="1" spc="-16" dirty="0" smtClean="0">
                <a:latin typeface="Arial"/>
                <a:cs typeface="Arial"/>
              </a:rPr>
              <a:t>т</a:t>
            </a:r>
            <a:r>
              <a:rPr sz="1800" b="1" spc="16" dirty="0" smtClean="0">
                <a:latin typeface="Arial"/>
                <a:cs typeface="Arial"/>
              </a:rPr>
              <a:t>и</a:t>
            </a:r>
            <a:r>
              <a:rPr sz="1800" b="1" dirty="0" smtClean="0">
                <a:latin typeface="Arial"/>
                <a:cs typeface="Arial"/>
              </a:rPr>
              <a:t>вный</a:t>
            </a:r>
            <a:endParaRPr sz="1800" dirty="0">
              <a:latin typeface="Arial"/>
              <a:cs typeface="Arial"/>
            </a:endParaRPr>
          </a:p>
          <a:p>
            <a:pPr marL="50425" marR="45138" indent="48966" algn="ctr">
              <a:lnSpc>
                <a:spcPts val="2651"/>
              </a:lnSpc>
              <a:spcBef>
                <a:spcPts val="165"/>
              </a:spcBef>
            </a:pPr>
            <a:r>
              <a:rPr sz="1800" b="1" spc="-45" dirty="0" smtClean="0">
                <a:latin typeface="Arial"/>
                <a:cs typeface="Arial"/>
              </a:rPr>
              <a:t>э</a:t>
            </a:r>
            <a:r>
              <a:rPr sz="1800" b="1" spc="-33" dirty="0" smtClean="0">
                <a:latin typeface="Arial"/>
                <a:cs typeface="Arial"/>
              </a:rPr>
              <a:t>л</a:t>
            </a:r>
            <a:r>
              <a:rPr sz="1800" b="1" spc="-29" dirty="0" smtClean="0">
                <a:latin typeface="Arial"/>
                <a:cs typeface="Arial"/>
              </a:rPr>
              <a:t>е</a:t>
            </a:r>
            <a:r>
              <a:rPr sz="1800" b="1" spc="-5" dirty="0" smtClean="0">
                <a:latin typeface="Arial"/>
                <a:cs typeface="Arial"/>
              </a:rPr>
              <a:t>м</a:t>
            </a:r>
            <a:r>
              <a:rPr sz="1800" b="1" dirty="0" smtClean="0">
                <a:latin typeface="Arial"/>
                <a:cs typeface="Arial"/>
              </a:rPr>
              <a:t>ен</a:t>
            </a:r>
            <a:r>
              <a:rPr sz="1800" b="1" spc="-22" dirty="0" smtClean="0">
                <a:latin typeface="Arial"/>
                <a:cs typeface="Arial"/>
              </a:rPr>
              <a:t>т</a:t>
            </a:r>
            <a:r>
              <a:rPr sz="1800" b="1" dirty="0" smtClean="0">
                <a:latin typeface="Arial"/>
                <a:cs typeface="Arial"/>
              </a:rPr>
              <a:t>: ис</a:t>
            </a:r>
            <a:r>
              <a:rPr sz="1800" b="1" spc="-45" dirty="0" smtClean="0">
                <a:latin typeface="Arial"/>
                <a:cs typeface="Arial"/>
              </a:rPr>
              <a:t>то</a:t>
            </a:r>
            <a:r>
              <a:rPr sz="1800" b="1" dirty="0" smtClean="0">
                <a:latin typeface="Arial"/>
                <a:cs typeface="Arial"/>
              </a:rPr>
              <a:t>ч</a:t>
            </a:r>
            <a:r>
              <a:rPr sz="1800" b="1" spc="-10" dirty="0" smtClean="0">
                <a:latin typeface="Arial"/>
                <a:cs typeface="Arial"/>
              </a:rPr>
              <a:t>н</a:t>
            </a:r>
            <a:r>
              <a:rPr sz="1800" b="1" dirty="0" smtClean="0">
                <a:latin typeface="Arial"/>
                <a:cs typeface="Arial"/>
              </a:rPr>
              <a:t>ик </a:t>
            </a:r>
            <a:r>
              <a:rPr sz="1800" b="1" spc="-16" dirty="0" smtClean="0">
                <a:latin typeface="Arial"/>
                <a:cs typeface="Arial"/>
              </a:rPr>
              <a:t>т</a:t>
            </a:r>
            <a:r>
              <a:rPr sz="1800" b="1" dirty="0" smtClean="0">
                <a:latin typeface="Arial"/>
                <a:cs typeface="Arial"/>
              </a:rPr>
              <a:t>еп</a:t>
            </a:r>
            <a:r>
              <a:rPr sz="1800" b="1" spc="-10" dirty="0" smtClean="0">
                <a:latin typeface="Arial"/>
                <a:cs typeface="Arial"/>
              </a:rPr>
              <a:t>л</a:t>
            </a:r>
            <a:r>
              <a:rPr sz="1800" b="1" dirty="0" smtClean="0">
                <a:latin typeface="Arial"/>
                <a:cs typeface="Arial"/>
              </a:rPr>
              <a:t>а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735819" y="1656718"/>
            <a:ext cx="3276191" cy="6373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7709" marR="73588" algn="ctr">
              <a:lnSpc>
                <a:spcPts val="2932"/>
              </a:lnSpc>
              <a:spcBef>
                <a:spcPts val="146"/>
              </a:spcBef>
            </a:pPr>
            <a:r>
              <a:rPr sz="2800" b="1" spc="-137" dirty="0" smtClean="0">
                <a:latin typeface="Arial"/>
                <a:cs typeface="Arial"/>
              </a:rPr>
              <a:t>Т</a:t>
            </a:r>
            <a:r>
              <a:rPr sz="2800" b="1" dirty="0" smtClean="0">
                <a:latin typeface="Arial"/>
                <a:cs typeface="Arial"/>
              </a:rPr>
              <a:t>е</a:t>
            </a:r>
            <a:r>
              <a:rPr sz="2800" b="1" spc="-45" dirty="0" smtClean="0">
                <a:latin typeface="Arial"/>
                <a:cs typeface="Arial"/>
              </a:rPr>
              <a:t>р</a:t>
            </a:r>
            <a:r>
              <a:rPr sz="2800" b="1" spc="-39" dirty="0" smtClean="0">
                <a:latin typeface="Arial"/>
                <a:cs typeface="Arial"/>
              </a:rPr>
              <a:t>м</a:t>
            </a:r>
            <a:r>
              <a:rPr sz="2800" b="1" dirty="0" smtClean="0">
                <a:latin typeface="Arial"/>
                <a:cs typeface="Arial"/>
              </a:rPr>
              <a:t>оин</a:t>
            </a:r>
            <a:r>
              <a:rPr sz="2800" b="1" spc="-29" dirty="0" smtClean="0">
                <a:latin typeface="Arial"/>
                <a:cs typeface="Arial"/>
              </a:rPr>
              <a:t>т</a:t>
            </a:r>
            <a:r>
              <a:rPr sz="2800" b="1" dirty="0" smtClean="0">
                <a:latin typeface="Arial"/>
                <a:cs typeface="Arial"/>
              </a:rPr>
              <a:t>ер</a:t>
            </a:r>
            <a:r>
              <a:rPr sz="2800" b="1" spc="-62" dirty="0" smtClean="0">
                <a:latin typeface="Arial"/>
                <a:cs typeface="Arial"/>
              </a:rPr>
              <a:t>ф</a:t>
            </a:r>
            <a:r>
              <a:rPr sz="2800" b="1" dirty="0" smtClean="0">
                <a:latin typeface="Arial"/>
                <a:cs typeface="Arial"/>
              </a:rPr>
              <a:t>ейс</a:t>
            </a:r>
            <a:endParaRPr sz="2800" dirty="0">
              <a:latin typeface="Arial"/>
              <a:cs typeface="Arial"/>
            </a:endParaRPr>
          </a:p>
          <a:p>
            <a:pPr algn="ctr">
              <a:lnSpc>
                <a:spcPct val="95825"/>
              </a:lnSpc>
            </a:pPr>
            <a:r>
              <a:rPr sz="1800" b="1" dirty="0" smtClean="0">
                <a:latin typeface="Arial"/>
                <a:cs typeface="Arial"/>
              </a:rPr>
              <a:t>(</a:t>
            </a:r>
            <a:r>
              <a:rPr sz="1800" b="1" spc="-22" dirty="0" smtClean="0">
                <a:latin typeface="Arial"/>
                <a:cs typeface="Arial"/>
              </a:rPr>
              <a:t>т</a:t>
            </a:r>
            <a:r>
              <a:rPr sz="1800" b="1" dirty="0" smtClean="0">
                <a:latin typeface="Arial"/>
                <a:cs typeface="Arial"/>
              </a:rPr>
              <a:t>е</a:t>
            </a:r>
            <a:r>
              <a:rPr sz="1800" b="1" spc="-29" dirty="0" smtClean="0">
                <a:latin typeface="Arial"/>
                <a:cs typeface="Arial"/>
              </a:rPr>
              <a:t>р</a:t>
            </a:r>
            <a:r>
              <a:rPr sz="1800" b="1" spc="-33" dirty="0" smtClean="0">
                <a:latin typeface="Arial"/>
                <a:cs typeface="Arial"/>
              </a:rPr>
              <a:t>м</a:t>
            </a:r>
            <a:r>
              <a:rPr sz="1800" b="1" dirty="0" smtClean="0">
                <a:latin typeface="Arial"/>
                <a:cs typeface="Arial"/>
              </a:rPr>
              <a:t>о</a:t>
            </a:r>
            <a:r>
              <a:rPr sz="1800" b="1" spc="-5" dirty="0" smtClean="0">
                <a:latin typeface="Arial"/>
                <a:cs typeface="Arial"/>
              </a:rPr>
              <a:t>п</a:t>
            </a:r>
            <a:r>
              <a:rPr sz="1800" b="1" dirty="0" smtClean="0">
                <a:latin typeface="Arial"/>
                <a:cs typeface="Arial"/>
              </a:rPr>
              <a:t>а</a:t>
            </a:r>
            <a:r>
              <a:rPr sz="1800" b="1" spc="10" dirty="0" smtClean="0">
                <a:latin typeface="Arial"/>
                <a:cs typeface="Arial"/>
              </a:rPr>
              <a:t>с</a:t>
            </a:r>
            <a:r>
              <a:rPr sz="1800" b="1" spc="-16" dirty="0" smtClean="0">
                <a:latin typeface="Arial"/>
                <a:cs typeface="Arial"/>
              </a:rPr>
              <a:t>т</a:t>
            </a:r>
            <a:r>
              <a:rPr sz="1800" b="1" spc="10" dirty="0" smtClean="0">
                <a:latin typeface="Arial"/>
                <a:cs typeface="Arial"/>
              </a:rPr>
              <a:t>а</a:t>
            </a:r>
            <a:r>
              <a:rPr sz="1800" b="1" dirty="0" smtClean="0">
                <a:latin typeface="Arial"/>
                <a:cs typeface="Arial"/>
              </a:rPr>
              <a:t>,</a:t>
            </a:r>
            <a:r>
              <a:rPr sz="1800" b="1" spc="-60" dirty="0" smtClean="0">
                <a:latin typeface="Arial"/>
                <a:cs typeface="Arial"/>
              </a:rPr>
              <a:t> </a:t>
            </a:r>
            <a:r>
              <a:rPr sz="1800" b="1" spc="33" dirty="0" smtClean="0">
                <a:latin typeface="Arial"/>
                <a:cs typeface="Arial"/>
              </a:rPr>
              <a:t>к</a:t>
            </a:r>
            <a:r>
              <a:rPr sz="1800" b="1" spc="-33" dirty="0" smtClean="0">
                <a:latin typeface="Arial"/>
                <a:cs typeface="Arial"/>
              </a:rPr>
              <a:t>л</a:t>
            </a:r>
            <a:r>
              <a:rPr sz="1800" b="1" dirty="0" smtClean="0">
                <a:latin typeface="Arial"/>
                <a:cs typeface="Arial"/>
              </a:rPr>
              <a:t>ей</a:t>
            </a:r>
            <a:r>
              <a:rPr sz="1800" b="1" spc="-24" dirty="0" smtClean="0">
                <a:latin typeface="Arial"/>
                <a:cs typeface="Arial"/>
              </a:rPr>
              <a:t> </a:t>
            </a:r>
            <a:r>
              <a:rPr sz="1800" b="1" dirty="0" smtClean="0">
                <a:latin typeface="Arial"/>
                <a:cs typeface="Arial"/>
              </a:rPr>
              <a:t>или</a:t>
            </a:r>
            <a:r>
              <a:rPr sz="1800" b="1" spc="-22" dirty="0" smtClean="0">
                <a:latin typeface="Arial"/>
                <a:cs typeface="Arial"/>
              </a:rPr>
              <a:t> </a:t>
            </a:r>
            <a:r>
              <a:rPr sz="1800" b="1" dirty="0" smtClean="0">
                <a:latin typeface="Arial"/>
                <a:cs typeface="Arial"/>
              </a:rPr>
              <a:t>п</a:t>
            </a:r>
            <a:r>
              <a:rPr sz="1800" b="1" spc="-39" dirty="0" smtClean="0">
                <a:latin typeface="Arial"/>
                <a:cs typeface="Arial"/>
              </a:rPr>
              <a:t>э</a:t>
            </a:r>
            <a:r>
              <a:rPr sz="1800" b="1" spc="-5" dirty="0" smtClean="0">
                <a:latin typeface="Arial"/>
                <a:cs typeface="Arial"/>
              </a:rPr>
              <a:t>д</a:t>
            </a:r>
            <a:r>
              <a:rPr sz="1800" b="1" dirty="0" smtClean="0">
                <a:latin typeface="Arial"/>
                <a:cs typeface="Arial"/>
              </a:rPr>
              <a:t>)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745708" y="1771469"/>
            <a:ext cx="1700555" cy="5408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876"/>
              </a:lnSpc>
              <a:spcBef>
                <a:spcPts val="93"/>
              </a:spcBef>
            </a:pPr>
            <a:r>
              <a:rPr sz="1700" b="1" spc="-5" dirty="0" smtClean="0">
                <a:latin typeface="Arial"/>
                <a:cs typeface="Arial"/>
              </a:rPr>
              <a:t>О</a:t>
            </a:r>
            <a:r>
              <a:rPr sz="1700" b="1" spc="5" dirty="0" smtClean="0">
                <a:latin typeface="Arial"/>
                <a:cs typeface="Arial"/>
              </a:rPr>
              <a:t>х</a:t>
            </a:r>
            <a:r>
              <a:rPr sz="1700" b="1" spc="-5" dirty="0" smtClean="0">
                <a:latin typeface="Arial"/>
                <a:cs typeface="Arial"/>
              </a:rPr>
              <a:t>л</a:t>
            </a:r>
            <a:r>
              <a:rPr sz="1700" b="1" spc="5" dirty="0" smtClean="0">
                <a:latin typeface="Arial"/>
                <a:cs typeface="Arial"/>
              </a:rPr>
              <a:t>а</a:t>
            </a:r>
            <a:r>
              <a:rPr sz="1700" b="1" dirty="0" smtClean="0">
                <a:latin typeface="Arial"/>
                <a:cs typeface="Arial"/>
              </a:rPr>
              <a:t>ждаю</a:t>
            </a:r>
            <a:r>
              <a:rPr sz="1700" b="1" spc="-22" dirty="0" smtClean="0">
                <a:latin typeface="Arial"/>
                <a:cs typeface="Arial"/>
              </a:rPr>
              <a:t>щ</a:t>
            </a:r>
            <a:r>
              <a:rPr sz="1700" b="1" dirty="0" smtClean="0">
                <a:latin typeface="Arial"/>
                <a:cs typeface="Arial"/>
              </a:rPr>
              <a:t>ий</a:t>
            </a:r>
            <a:endParaRPr sz="1700" dirty="0">
              <a:latin typeface="Arial"/>
              <a:cs typeface="Arial"/>
            </a:endParaRPr>
          </a:p>
          <a:p>
            <a:pPr marL="279150" marR="294858" algn="ctr">
              <a:lnSpc>
                <a:spcPct val="95825"/>
              </a:lnSpc>
              <a:spcBef>
                <a:spcPts val="405"/>
              </a:spcBef>
            </a:pPr>
            <a:r>
              <a:rPr sz="1700" b="1" spc="-5" dirty="0" smtClean="0">
                <a:latin typeface="Arial"/>
                <a:cs typeface="Arial"/>
              </a:rPr>
              <a:t>р</a:t>
            </a:r>
            <a:r>
              <a:rPr sz="1700" b="1" spc="5" dirty="0" smtClean="0">
                <a:latin typeface="Arial"/>
                <a:cs typeface="Arial"/>
              </a:rPr>
              <a:t>а</a:t>
            </a:r>
            <a:r>
              <a:rPr sz="1700" b="1" spc="-5" dirty="0" smtClean="0">
                <a:latin typeface="Arial"/>
                <a:cs typeface="Arial"/>
              </a:rPr>
              <a:t>д</a:t>
            </a:r>
            <a:r>
              <a:rPr sz="1700" b="1" dirty="0" smtClean="0">
                <a:latin typeface="Arial"/>
                <a:cs typeface="Arial"/>
              </a:rPr>
              <a:t>и</a:t>
            </a:r>
            <a:r>
              <a:rPr sz="1700" b="1" spc="5" dirty="0" smtClean="0">
                <a:latin typeface="Arial"/>
                <a:cs typeface="Arial"/>
              </a:rPr>
              <a:t>а</a:t>
            </a:r>
            <a:r>
              <a:rPr sz="1700" b="1" spc="-57" dirty="0" smtClean="0">
                <a:latin typeface="Arial"/>
                <a:cs typeface="Arial"/>
              </a:rPr>
              <a:t>т</a:t>
            </a:r>
            <a:r>
              <a:rPr sz="1700" b="1" spc="-5" dirty="0" smtClean="0">
                <a:latin typeface="Arial"/>
                <a:cs typeface="Arial"/>
              </a:rPr>
              <a:t>о</a:t>
            </a:r>
            <a:r>
              <a:rPr sz="1700" b="1" dirty="0" smtClean="0">
                <a:latin typeface="Arial"/>
                <a:cs typeface="Arial"/>
              </a:rPr>
              <a:t>р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983257" y="3115952"/>
            <a:ext cx="3248278" cy="10064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573" marR="38511">
              <a:lnSpc>
                <a:spcPts val="2220"/>
              </a:lnSpc>
              <a:spcBef>
                <a:spcPts val="110"/>
              </a:spcBef>
            </a:pPr>
            <a:r>
              <a:rPr sz="3100" b="1" baseline="4117" dirty="0" smtClean="0">
                <a:latin typeface="Palatino Linotype"/>
                <a:cs typeface="Palatino Linotype"/>
              </a:rPr>
              <a:t>П</a:t>
            </a:r>
            <a:r>
              <a:rPr sz="3100" b="1" spc="5" baseline="4117" dirty="0" smtClean="0">
                <a:latin typeface="Palatino Linotype"/>
                <a:cs typeface="Palatino Linotype"/>
              </a:rPr>
              <a:t>р</a:t>
            </a:r>
            <a:r>
              <a:rPr sz="3100" b="1" baseline="4117" dirty="0" smtClean="0">
                <a:latin typeface="Palatino Linotype"/>
                <a:cs typeface="Palatino Linotype"/>
              </a:rPr>
              <a:t>имер:</a:t>
            </a:r>
            <a:r>
              <a:rPr sz="3100" b="1" spc="-16" baseline="4117" dirty="0" smtClean="0">
                <a:latin typeface="Palatino Linotype"/>
                <a:cs typeface="Palatino Linotype"/>
              </a:rPr>
              <a:t> </a:t>
            </a:r>
            <a:r>
              <a:rPr sz="3100" b="1" baseline="4117" dirty="0" smtClean="0">
                <a:latin typeface="Palatino Linotype"/>
                <a:cs typeface="Palatino Linotype"/>
              </a:rPr>
              <a:t>те</a:t>
            </a:r>
            <a:r>
              <a:rPr sz="3100" b="1" spc="5" baseline="4117" dirty="0" smtClean="0">
                <a:latin typeface="Palatino Linotype"/>
                <a:cs typeface="Palatino Linotype"/>
              </a:rPr>
              <a:t>р</a:t>
            </a:r>
            <a:r>
              <a:rPr sz="3100" b="1" baseline="4117" dirty="0" smtClean="0">
                <a:latin typeface="Palatino Linotype"/>
                <a:cs typeface="Palatino Linotype"/>
              </a:rPr>
              <a:t>мопас</a:t>
            </a:r>
            <a:r>
              <a:rPr sz="3100" b="1" spc="5" baseline="4117" dirty="0" smtClean="0">
                <a:latin typeface="Palatino Linotype"/>
                <a:cs typeface="Palatino Linotype"/>
              </a:rPr>
              <a:t>т</a:t>
            </a:r>
            <a:r>
              <a:rPr sz="3100" b="1" baseline="4117" dirty="0" smtClean="0">
                <a:latin typeface="Palatino Linotype"/>
                <a:cs typeface="Palatino Linotype"/>
              </a:rPr>
              <a:t>а</a:t>
            </a:r>
            <a:endParaRPr dirty="0">
              <a:latin typeface="Palatino Linotype"/>
              <a:cs typeface="Palatino Linotype"/>
            </a:endParaRPr>
          </a:p>
          <a:p>
            <a:pPr marL="14573">
              <a:lnSpc>
                <a:spcPts val="2786"/>
              </a:lnSpc>
              <a:spcBef>
                <a:spcPts val="78"/>
              </a:spcBef>
            </a:pPr>
            <a:r>
              <a:rPr b="1" dirty="0" smtClean="0">
                <a:latin typeface="Palatino Linotype"/>
                <a:cs typeface="Palatino Linotype"/>
              </a:rPr>
              <a:t>между</a:t>
            </a:r>
            <a:r>
              <a:rPr b="1" spc="-16" dirty="0" smtClean="0">
                <a:latin typeface="Palatino Linotype"/>
                <a:cs typeface="Palatino Linotype"/>
              </a:rPr>
              <a:t> </a:t>
            </a:r>
            <a:r>
              <a:rPr b="1" spc="5" dirty="0" smtClean="0">
                <a:latin typeface="Palatino Linotype"/>
                <a:cs typeface="Palatino Linotype"/>
              </a:rPr>
              <a:t>п</a:t>
            </a:r>
            <a:r>
              <a:rPr b="1" dirty="0" smtClean="0">
                <a:latin typeface="Palatino Linotype"/>
                <a:cs typeface="Palatino Linotype"/>
              </a:rPr>
              <a:t>ро</a:t>
            </a:r>
            <a:r>
              <a:rPr b="1" spc="5" dirty="0" smtClean="0">
                <a:latin typeface="Palatino Linotype"/>
                <a:cs typeface="Palatino Linotype"/>
              </a:rPr>
              <a:t>ц</a:t>
            </a:r>
            <a:r>
              <a:rPr b="1" dirty="0" smtClean="0">
                <a:latin typeface="Palatino Linotype"/>
                <a:cs typeface="Palatino Linotype"/>
              </a:rPr>
              <a:t>ес</a:t>
            </a:r>
            <a:r>
              <a:rPr b="1" spc="5" dirty="0" smtClean="0">
                <a:latin typeface="Palatino Linotype"/>
                <a:cs typeface="Palatino Linotype"/>
              </a:rPr>
              <a:t>с</a:t>
            </a:r>
            <a:r>
              <a:rPr b="1" dirty="0" smtClean="0">
                <a:latin typeface="Palatino Linotype"/>
                <a:cs typeface="Palatino Linotype"/>
              </a:rPr>
              <a:t>ором </a:t>
            </a:r>
            <a:endParaRPr dirty="0">
              <a:latin typeface="Palatino Linotype"/>
              <a:cs typeface="Palatino Linotype"/>
            </a:endParaRPr>
          </a:p>
          <a:p>
            <a:pPr marL="14573">
              <a:lnSpc>
                <a:spcPts val="2786"/>
              </a:lnSpc>
              <a:spcBef>
                <a:spcPts val="186"/>
              </a:spcBef>
            </a:pPr>
            <a:r>
              <a:rPr b="1" dirty="0" smtClean="0">
                <a:latin typeface="Palatino Linotype"/>
                <a:cs typeface="Palatino Linotype"/>
              </a:rPr>
              <a:t>компь</a:t>
            </a:r>
            <a:r>
              <a:rPr b="1" spc="-5" dirty="0" smtClean="0">
                <a:latin typeface="Palatino Linotype"/>
                <a:cs typeface="Palatino Linotype"/>
              </a:rPr>
              <a:t>ю</a:t>
            </a:r>
            <a:r>
              <a:rPr b="1" dirty="0" smtClean="0">
                <a:latin typeface="Palatino Linotype"/>
                <a:cs typeface="Palatino Linotype"/>
              </a:rPr>
              <a:t>те</a:t>
            </a:r>
            <a:r>
              <a:rPr b="1" spc="5" dirty="0" smtClean="0">
                <a:latin typeface="Palatino Linotype"/>
                <a:cs typeface="Palatino Linotype"/>
              </a:rPr>
              <a:t>р</a:t>
            </a:r>
            <a:r>
              <a:rPr b="1" dirty="0" smtClean="0">
                <a:latin typeface="Palatino Linotype"/>
                <a:cs typeface="Palatino Linotype"/>
              </a:rPr>
              <a:t>а</a:t>
            </a:r>
            <a:r>
              <a:rPr b="1" spc="-22" dirty="0" smtClean="0">
                <a:latin typeface="Palatino Linotype"/>
                <a:cs typeface="Palatino Linotype"/>
              </a:rPr>
              <a:t> </a:t>
            </a:r>
            <a:r>
              <a:rPr b="1" dirty="0" smtClean="0">
                <a:latin typeface="Palatino Linotype"/>
                <a:cs typeface="Palatino Linotype"/>
              </a:rPr>
              <a:t>и</a:t>
            </a:r>
            <a:r>
              <a:rPr b="1" spc="5" dirty="0" smtClean="0">
                <a:latin typeface="Palatino Linotype"/>
                <a:cs typeface="Palatino Linotype"/>
              </a:rPr>
              <a:t> </a:t>
            </a:r>
            <a:r>
              <a:rPr b="1" dirty="0" smtClean="0">
                <a:latin typeface="Palatino Linotype"/>
                <a:cs typeface="Palatino Linotype"/>
              </a:rPr>
              <a:t>кулером</a:t>
            </a:r>
            <a:endParaRPr dirty="0">
              <a:latin typeface="Palatino Linotype"/>
              <a:cs typeface="Palatino Linotype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833879" y="6501268"/>
            <a:ext cx="2313607" cy="3086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573">
              <a:lnSpc>
                <a:spcPts val="2467"/>
              </a:lnSpc>
              <a:spcBef>
                <a:spcPts val="123"/>
              </a:spcBef>
            </a:pPr>
            <a:r>
              <a:rPr sz="2300" b="1" dirty="0" smtClean="0">
                <a:solidFill>
                  <a:srgbClr val="6600CC"/>
                </a:solidFill>
                <a:latin typeface="Arial"/>
                <a:cs typeface="Arial"/>
              </a:rPr>
              <a:t>д</a:t>
            </a:r>
            <a:r>
              <a:rPr sz="2300" b="1" spc="-50" dirty="0" smtClean="0">
                <a:solidFill>
                  <a:srgbClr val="6600CC"/>
                </a:solidFill>
                <a:latin typeface="Arial"/>
                <a:cs typeface="Arial"/>
              </a:rPr>
              <a:t>о</a:t>
            </a:r>
            <a:r>
              <a:rPr sz="2300" b="1" dirty="0" smtClean="0">
                <a:solidFill>
                  <a:srgbClr val="6600CC"/>
                </a:solidFill>
                <a:latin typeface="Arial"/>
                <a:cs typeface="Arial"/>
              </a:rPr>
              <a:t>л</a:t>
            </a:r>
            <a:r>
              <a:rPr sz="2300" b="1" spc="-22" dirty="0" smtClean="0">
                <a:solidFill>
                  <a:srgbClr val="6600CC"/>
                </a:solidFill>
                <a:latin typeface="Arial"/>
                <a:cs typeface="Arial"/>
              </a:rPr>
              <a:t>г</a:t>
            </a:r>
            <a:r>
              <a:rPr sz="2300" b="1" dirty="0" smtClean="0">
                <a:solidFill>
                  <a:srgbClr val="6600CC"/>
                </a:solidFill>
                <a:latin typeface="Arial"/>
                <a:cs typeface="Arial"/>
              </a:rPr>
              <a:t>о</a:t>
            </a:r>
            <a:r>
              <a:rPr sz="2300" b="1" spc="-16" dirty="0" smtClean="0">
                <a:solidFill>
                  <a:srgbClr val="6600CC"/>
                </a:solidFill>
                <a:latin typeface="Arial"/>
                <a:cs typeface="Arial"/>
              </a:rPr>
              <a:t>в</a:t>
            </a:r>
            <a:r>
              <a:rPr sz="2300" b="1" spc="-50" dirty="0" smtClean="0">
                <a:solidFill>
                  <a:srgbClr val="6600CC"/>
                </a:solidFill>
                <a:latin typeface="Arial"/>
                <a:cs typeface="Arial"/>
              </a:rPr>
              <a:t>е</a:t>
            </a:r>
            <a:r>
              <a:rPr sz="2300" b="1" dirty="0" smtClean="0">
                <a:solidFill>
                  <a:srgbClr val="6600CC"/>
                </a:solidFill>
                <a:latin typeface="Arial"/>
                <a:cs typeface="Arial"/>
              </a:rPr>
              <a:t>чн</a:t>
            </a:r>
            <a:r>
              <a:rPr sz="2300" b="1" spc="-33" dirty="0" smtClean="0">
                <a:solidFill>
                  <a:srgbClr val="6600CC"/>
                </a:solidFill>
                <a:latin typeface="Arial"/>
                <a:cs typeface="Arial"/>
              </a:rPr>
              <a:t>о</a:t>
            </a:r>
            <a:r>
              <a:rPr sz="2300" b="1" dirty="0" smtClean="0">
                <a:solidFill>
                  <a:srgbClr val="6600CC"/>
                </a:solidFill>
                <a:latin typeface="Arial"/>
                <a:cs typeface="Arial"/>
              </a:rPr>
              <a:t>с</a:t>
            </a:r>
            <a:r>
              <a:rPr sz="2300" b="1" spc="-33" dirty="0" smtClean="0">
                <a:solidFill>
                  <a:srgbClr val="6600CC"/>
                </a:solidFill>
                <a:latin typeface="Arial"/>
                <a:cs typeface="Arial"/>
              </a:rPr>
              <a:t>т</a:t>
            </a:r>
            <a:r>
              <a:rPr sz="2300" b="1" dirty="0" smtClean="0">
                <a:solidFill>
                  <a:srgbClr val="6600CC"/>
                </a:solidFill>
                <a:latin typeface="Arial"/>
                <a:cs typeface="Arial"/>
              </a:rPr>
              <a:t>ь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60666" y="4574502"/>
            <a:ext cx="1979281" cy="897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9147">
              <a:lnSpc>
                <a:spcPts val="1148"/>
              </a:lnSpc>
            </a:pPr>
            <a:endParaRPr sz="1100" dirty="0"/>
          </a:p>
        </p:txBody>
      </p:sp>
      <p:sp>
        <p:nvSpPr>
          <p:cNvPr id="18" name="object 18"/>
          <p:cNvSpPr txBox="1"/>
          <p:nvPr/>
        </p:nvSpPr>
        <p:spPr>
          <a:xfrm>
            <a:off x="2339949" y="4574502"/>
            <a:ext cx="6119866" cy="897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74"/>
              </a:lnSpc>
              <a:spcBef>
                <a:spcPts val="9"/>
              </a:spcBef>
            </a:pPr>
            <a:endParaRPr sz="600" dirty="0"/>
          </a:p>
          <a:p>
            <a:pPr marL="1223423" marR="96589" indent="-1079002">
              <a:lnSpc>
                <a:spcPts val="2638"/>
              </a:lnSpc>
            </a:pPr>
            <a:r>
              <a:rPr sz="2300" b="1" dirty="0" smtClean="0">
                <a:solidFill>
                  <a:srgbClr val="6600CC"/>
                </a:solidFill>
                <a:latin typeface="Arial"/>
                <a:cs typeface="Arial"/>
              </a:rPr>
              <a:t>Из</a:t>
            </a:r>
            <a:r>
              <a:rPr sz="2300" b="1" spc="5" dirty="0" smtClean="0">
                <a:solidFill>
                  <a:srgbClr val="6600CC"/>
                </a:solidFill>
                <a:latin typeface="Arial"/>
                <a:cs typeface="Arial"/>
              </a:rPr>
              <a:t>-</a:t>
            </a:r>
            <a:r>
              <a:rPr sz="2300" b="1" spc="-29" dirty="0" smtClean="0">
                <a:solidFill>
                  <a:srgbClr val="6600CC"/>
                </a:solidFill>
                <a:latin typeface="Arial"/>
                <a:cs typeface="Arial"/>
              </a:rPr>
              <a:t>з</a:t>
            </a:r>
            <a:r>
              <a:rPr sz="2300" b="1" dirty="0" smtClean="0">
                <a:solidFill>
                  <a:srgbClr val="6600CC"/>
                </a:solidFill>
                <a:latin typeface="Arial"/>
                <a:cs typeface="Arial"/>
              </a:rPr>
              <a:t>а</a:t>
            </a:r>
            <a:r>
              <a:rPr sz="2300" b="1" spc="-29" dirty="0" smtClean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2300" b="1" dirty="0" smtClean="0">
                <a:solidFill>
                  <a:srgbClr val="6600CC"/>
                </a:solidFill>
                <a:latin typeface="Arial"/>
                <a:cs typeface="Arial"/>
              </a:rPr>
              <a:t>нед</a:t>
            </a:r>
            <a:r>
              <a:rPr sz="2300" b="1" spc="-22" dirty="0" smtClean="0">
                <a:solidFill>
                  <a:srgbClr val="6600CC"/>
                </a:solidFill>
                <a:latin typeface="Arial"/>
                <a:cs typeface="Arial"/>
              </a:rPr>
              <a:t>о</a:t>
            </a:r>
            <a:r>
              <a:rPr sz="2300" b="1" dirty="0" smtClean="0">
                <a:solidFill>
                  <a:srgbClr val="6600CC"/>
                </a:solidFill>
                <a:latin typeface="Arial"/>
                <a:cs typeface="Arial"/>
              </a:rPr>
              <a:t>с</a:t>
            </a:r>
            <a:r>
              <a:rPr sz="2300" b="1" spc="-33" dirty="0" smtClean="0">
                <a:solidFill>
                  <a:srgbClr val="6600CC"/>
                </a:solidFill>
                <a:latin typeface="Arial"/>
                <a:cs typeface="Arial"/>
              </a:rPr>
              <a:t>т</a:t>
            </a:r>
            <a:r>
              <a:rPr sz="2300" b="1" dirty="0" smtClean="0">
                <a:solidFill>
                  <a:srgbClr val="6600CC"/>
                </a:solidFill>
                <a:latin typeface="Arial"/>
                <a:cs typeface="Arial"/>
              </a:rPr>
              <a:t>а</a:t>
            </a:r>
            <a:r>
              <a:rPr sz="2300" b="1" spc="-62" dirty="0" smtClean="0">
                <a:solidFill>
                  <a:srgbClr val="6600CC"/>
                </a:solidFill>
                <a:latin typeface="Arial"/>
                <a:cs typeface="Arial"/>
              </a:rPr>
              <a:t>т</a:t>
            </a:r>
            <a:r>
              <a:rPr sz="2300" b="1" spc="-57" dirty="0" smtClean="0">
                <a:solidFill>
                  <a:srgbClr val="6600CC"/>
                </a:solidFill>
                <a:latin typeface="Arial"/>
                <a:cs typeface="Arial"/>
              </a:rPr>
              <a:t>о</a:t>
            </a:r>
            <a:r>
              <a:rPr sz="2300" b="1" dirty="0" smtClean="0">
                <a:solidFill>
                  <a:srgbClr val="6600CC"/>
                </a:solidFill>
                <a:latin typeface="Arial"/>
                <a:cs typeface="Arial"/>
              </a:rPr>
              <a:t>чой</a:t>
            </a:r>
            <a:r>
              <a:rPr sz="2300" b="1" spc="29" dirty="0" smtClean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2300" b="1" spc="-39" dirty="0" smtClean="0">
                <a:solidFill>
                  <a:srgbClr val="6600CC"/>
                </a:solidFill>
                <a:latin typeface="Arial"/>
                <a:cs typeface="Arial"/>
              </a:rPr>
              <a:t>т</a:t>
            </a:r>
            <a:r>
              <a:rPr sz="2300" b="1" dirty="0" smtClean="0">
                <a:solidFill>
                  <a:srgbClr val="6600CC"/>
                </a:solidFill>
                <a:latin typeface="Arial"/>
                <a:cs typeface="Arial"/>
              </a:rPr>
              <a:t>еп</a:t>
            </a:r>
            <a:r>
              <a:rPr sz="2300" b="1" spc="-22" dirty="0" smtClean="0">
                <a:solidFill>
                  <a:srgbClr val="6600CC"/>
                </a:solidFill>
                <a:latin typeface="Arial"/>
                <a:cs typeface="Arial"/>
              </a:rPr>
              <a:t>л</a:t>
            </a:r>
            <a:r>
              <a:rPr sz="2300" b="1" dirty="0" smtClean="0">
                <a:solidFill>
                  <a:srgbClr val="6600CC"/>
                </a:solidFill>
                <a:latin typeface="Arial"/>
                <a:cs typeface="Arial"/>
              </a:rPr>
              <a:t>опро</a:t>
            </a:r>
            <a:r>
              <a:rPr sz="2300" b="1" spc="-22" dirty="0" smtClean="0">
                <a:solidFill>
                  <a:srgbClr val="6600CC"/>
                </a:solidFill>
                <a:latin typeface="Arial"/>
                <a:cs typeface="Arial"/>
              </a:rPr>
              <a:t>в</a:t>
            </a:r>
            <a:r>
              <a:rPr sz="2300" b="1" spc="-29" dirty="0" smtClean="0">
                <a:solidFill>
                  <a:srgbClr val="6600CC"/>
                </a:solidFill>
                <a:latin typeface="Arial"/>
                <a:cs typeface="Arial"/>
              </a:rPr>
              <a:t>о</a:t>
            </a:r>
            <a:r>
              <a:rPr sz="2300" b="1" dirty="0" smtClean="0">
                <a:solidFill>
                  <a:srgbClr val="6600CC"/>
                </a:solidFill>
                <a:latin typeface="Arial"/>
                <a:cs typeface="Arial"/>
              </a:rPr>
              <a:t>дн</a:t>
            </a:r>
            <a:r>
              <a:rPr sz="2300" b="1" spc="-29" dirty="0" smtClean="0">
                <a:solidFill>
                  <a:srgbClr val="6600CC"/>
                </a:solidFill>
                <a:latin typeface="Arial"/>
                <a:cs typeface="Arial"/>
              </a:rPr>
              <a:t>о</a:t>
            </a:r>
            <a:r>
              <a:rPr sz="2300" b="1" dirty="0" smtClean="0">
                <a:solidFill>
                  <a:srgbClr val="6600CC"/>
                </a:solidFill>
                <a:latin typeface="Arial"/>
                <a:cs typeface="Arial"/>
              </a:rPr>
              <a:t>с</a:t>
            </a:r>
            <a:r>
              <a:rPr sz="2300" b="1" spc="-33" dirty="0" smtClean="0">
                <a:solidFill>
                  <a:srgbClr val="6600CC"/>
                </a:solidFill>
                <a:latin typeface="Arial"/>
                <a:cs typeface="Arial"/>
              </a:rPr>
              <a:t>т</a:t>
            </a:r>
            <a:r>
              <a:rPr sz="2300" b="1" dirty="0" smtClean="0">
                <a:solidFill>
                  <a:srgbClr val="6600CC"/>
                </a:solidFill>
                <a:latin typeface="Arial"/>
                <a:cs typeface="Arial"/>
              </a:rPr>
              <a:t>и </a:t>
            </a:r>
            <a:endParaRPr sz="2300" dirty="0">
              <a:latin typeface="Arial"/>
              <a:cs typeface="Arial"/>
            </a:endParaRPr>
          </a:p>
          <a:p>
            <a:pPr marL="1223423" marR="96589">
              <a:lnSpc>
                <a:spcPts val="2638"/>
              </a:lnSpc>
              <a:spcBef>
                <a:spcPts val="664"/>
              </a:spcBef>
            </a:pPr>
            <a:r>
              <a:rPr sz="2300" b="1" dirty="0" smtClean="0">
                <a:solidFill>
                  <a:srgbClr val="6600CC"/>
                </a:solidFill>
                <a:latin typeface="Arial"/>
                <a:cs typeface="Arial"/>
              </a:rPr>
              <a:t>с</a:t>
            </a:r>
            <a:r>
              <a:rPr sz="2300" b="1" spc="-33" dirty="0" smtClean="0">
                <a:solidFill>
                  <a:srgbClr val="6600CC"/>
                </a:solidFill>
                <a:latin typeface="Arial"/>
                <a:cs typeface="Arial"/>
              </a:rPr>
              <a:t>у</a:t>
            </a:r>
            <a:r>
              <a:rPr sz="2300" b="1" dirty="0" smtClean="0">
                <a:solidFill>
                  <a:srgbClr val="6600CC"/>
                </a:solidFill>
                <a:latin typeface="Arial"/>
                <a:cs typeface="Arial"/>
              </a:rPr>
              <a:t>щ</a:t>
            </a:r>
            <a:r>
              <a:rPr sz="2300" b="1" spc="-22" dirty="0" smtClean="0">
                <a:solidFill>
                  <a:srgbClr val="6600CC"/>
                </a:solidFill>
                <a:latin typeface="Arial"/>
                <a:cs typeface="Arial"/>
              </a:rPr>
              <a:t>е</a:t>
            </a:r>
            <a:r>
              <a:rPr sz="2300" b="1" dirty="0" smtClean="0">
                <a:solidFill>
                  <a:srgbClr val="6600CC"/>
                </a:solidFill>
                <a:latin typeface="Arial"/>
                <a:cs typeface="Arial"/>
              </a:rPr>
              <a:t>с</a:t>
            </a:r>
            <a:r>
              <a:rPr sz="2300" b="1" spc="-33" dirty="0" smtClean="0">
                <a:solidFill>
                  <a:srgbClr val="6600CC"/>
                </a:solidFill>
                <a:latin typeface="Arial"/>
                <a:cs typeface="Arial"/>
              </a:rPr>
              <a:t>т</a:t>
            </a:r>
            <a:r>
              <a:rPr sz="2300" b="1" spc="-22" dirty="0" smtClean="0">
                <a:solidFill>
                  <a:srgbClr val="6600CC"/>
                </a:solidFill>
                <a:latin typeface="Arial"/>
                <a:cs typeface="Arial"/>
              </a:rPr>
              <a:t>в</a:t>
            </a:r>
            <a:r>
              <a:rPr sz="2300" b="1" dirty="0" smtClean="0">
                <a:solidFill>
                  <a:srgbClr val="6600CC"/>
                </a:solidFill>
                <a:latin typeface="Arial"/>
                <a:cs typeface="Arial"/>
              </a:rPr>
              <a:t>енно</a:t>
            </a:r>
            <a:r>
              <a:rPr sz="2300" b="1" spc="16" dirty="0" smtClean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2300" b="1" dirty="0" smtClean="0">
                <a:solidFill>
                  <a:srgbClr val="6600CC"/>
                </a:solidFill>
                <a:latin typeface="Arial"/>
                <a:cs typeface="Arial"/>
              </a:rPr>
              <a:t>сн</a:t>
            </a:r>
            <a:r>
              <a:rPr sz="2300" b="1" spc="5" dirty="0" smtClean="0">
                <a:solidFill>
                  <a:srgbClr val="6600CC"/>
                </a:solidFill>
                <a:latin typeface="Arial"/>
                <a:cs typeface="Arial"/>
              </a:rPr>
              <a:t>и</a:t>
            </a:r>
            <a:r>
              <a:rPr sz="2300" b="1" spc="22" dirty="0" smtClean="0">
                <a:solidFill>
                  <a:srgbClr val="6600CC"/>
                </a:solidFill>
                <a:latin typeface="Arial"/>
                <a:cs typeface="Arial"/>
              </a:rPr>
              <a:t>ж</a:t>
            </a:r>
            <a:r>
              <a:rPr sz="2300" b="1" dirty="0" smtClean="0">
                <a:solidFill>
                  <a:srgbClr val="6600CC"/>
                </a:solidFill>
                <a:latin typeface="Arial"/>
                <a:cs typeface="Arial"/>
              </a:rPr>
              <a:t>а</a:t>
            </a:r>
            <a:r>
              <a:rPr sz="2300" b="1" spc="-22" dirty="0" smtClean="0">
                <a:solidFill>
                  <a:srgbClr val="6600CC"/>
                </a:solidFill>
                <a:latin typeface="Arial"/>
                <a:cs typeface="Arial"/>
              </a:rPr>
              <a:t>е</a:t>
            </a:r>
            <a:r>
              <a:rPr sz="2300" b="1" spc="-68" dirty="0" smtClean="0">
                <a:solidFill>
                  <a:srgbClr val="6600CC"/>
                </a:solidFill>
                <a:latin typeface="Arial"/>
                <a:cs typeface="Arial"/>
              </a:rPr>
              <a:t>т</a:t>
            </a:r>
            <a:r>
              <a:rPr sz="2300" b="1" dirty="0" smtClean="0">
                <a:solidFill>
                  <a:srgbClr val="6600CC"/>
                </a:solidFill>
                <a:latin typeface="Arial"/>
                <a:cs typeface="Arial"/>
              </a:rPr>
              <a:t>ся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60666" y="5472142"/>
            <a:ext cx="5039214" cy="2889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9147">
              <a:lnSpc>
                <a:spcPts val="1148"/>
              </a:lnSpc>
            </a:pPr>
            <a:endParaRPr sz="1100" dirty="0"/>
          </a:p>
        </p:txBody>
      </p:sp>
      <p:sp>
        <p:nvSpPr>
          <p:cNvPr id="15" name="object 15"/>
          <p:cNvSpPr txBox="1"/>
          <p:nvPr/>
        </p:nvSpPr>
        <p:spPr>
          <a:xfrm>
            <a:off x="5399882" y="5472142"/>
            <a:ext cx="5039139" cy="2889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9147">
              <a:lnSpc>
                <a:spcPts val="1148"/>
              </a:lnSpc>
            </a:pPr>
            <a:endParaRPr sz="1100" dirty="0"/>
          </a:p>
        </p:txBody>
      </p:sp>
      <p:sp>
        <p:nvSpPr>
          <p:cNvPr id="14" name="object 14"/>
          <p:cNvSpPr txBox="1"/>
          <p:nvPr/>
        </p:nvSpPr>
        <p:spPr>
          <a:xfrm>
            <a:off x="360667" y="5761071"/>
            <a:ext cx="1473492" cy="2888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9147">
              <a:lnSpc>
                <a:spcPts val="1148"/>
              </a:lnSpc>
            </a:pPr>
            <a:endParaRPr sz="1100" dirty="0"/>
          </a:p>
        </p:txBody>
      </p:sp>
      <p:sp>
        <p:nvSpPr>
          <p:cNvPr id="13" name="object 13"/>
          <p:cNvSpPr txBox="1"/>
          <p:nvPr/>
        </p:nvSpPr>
        <p:spPr>
          <a:xfrm>
            <a:off x="1834160" y="5761071"/>
            <a:ext cx="3565722" cy="2888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9147">
              <a:lnSpc>
                <a:spcPts val="1148"/>
              </a:lnSpc>
            </a:pPr>
            <a:endParaRPr sz="1100" dirty="0"/>
          </a:p>
        </p:txBody>
      </p:sp>
      <p:sp>
        <p:nvSpPr>
          <p:cNvPr id="12" name="object 12"/>
          <p:cNvSpPr txBox="1"/>
          <p:nvPr/>
        </p:nvSpPr>
        <p:spPr>
          <a:xfrm>
            <a:off x="5399881" y="5761071"/>
            <a:ext cx="3565722" cy="2888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9147">
              <a:lnSpc>
                <a:spcPts val="1148"/>
              </a:lnSpc>
            </a:pPr>
            <a:endParaRPr sz="1100" dirty="0"/>
          </a:p>
        </p:txBody>
      </p:sp>
      <p:sp>
        <p:nvSpPr>
          <p:cNvPr id="11" name="object 11"/>
          <p:cNvSpPr txBox="1"/>
          <p:nvPr/>
        </p:nvSpPr>
        <p:spPr>
          <a:xfrm>
            <a:off x="8965604" y="5761071"/>
            <a:ext cx="1473418" cy="2888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9147">
              <a:lnSpc>
                <a:spcPts val="1148"/>
              </a:lnSpc>
            </a:pPr>
            <a:endParaRPr sz="1100" dirty="0"/>
          </a:p>
        </p:txBody>
      </p:sp>
      <p:sp>
        <p:nvSpPr>
          <p:cNvPr id="10" name="object 10"/>
          <p:cNvSpPr txBox="1"/>
          <p:nvPr/>
        </p:nvSpPr>
        <p:spPr>
          <a:xfrm>
            <a:off x="360667" y="6049957"/>
            <a:ext cx="2946834" cy="8038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89"/>
              </a:lnSpc>
              <a:spcBef>
                <a:spcPts val="15"/>
              </a:spcBef>
            </a:pPr>
            <a:endParaRPr sz="700" dirty="0"/>
          </a:p>
          <a:p>
            <a:pPr marL="198356">
              <a:lnSpc>
                <a:spcPct val="95825"/>
              </a:lnSpc>
              <a:spcBef>
                <a:spcPts val="1148"/>
              </a:spcBef>
            </a:pPr>
            <a:r>
              <a:rPr sz="2300" b="1" dirty="0" smtClean="0">
                <a:solidFill>
                  <a:srgbClr val="6600CC"/>
                </a:solidFill>
                <a:latin typeface="Arial"/>
                <a:cs typeface="Arial"/>
              </a:rPr>
              <a:t>Быс</a:t>
            </a:r>
            <a:r>
              <a:rPr sz="2300" b="1" spc="-33" dirty="0" smtClean="0">
                <a:solidFill>
                  <a:srgbClr val="6600CC"/>
                </a:solidFill>
                <a:latin typeface="Arial"/>
                <a:cs typeface="Arial"/>
              </a:rPr>
              <a:t>т</a:t>
            </a:r>
            <a:r>
              <a:rPr sz="2300" b="1" dirty="0" smtClean="0">
                <a:solidFill>
                  <a:srgbClr val="6600CC"/>
                </a:solidFill>
                <a:latin typeface="Arial"/>
                <a:cs typeface="Arial"/>
              </a:rPr>
              <a:t>р</a:t>
            </a:r>
            <a:r>
              <a:rPr sz="2300" b="1" spc="-29" dirty="0" smtClean="0">
                <a:solidFill>
                  <a:srgbClr val="6600CC"/>
                </a:solidFill>
                <a:latin typeface="Arial"/>
                <a:cs typeface="Arial"/>
              </a:rPr>
              <a:t>о</a:t>
            </a:r>
            <a:r>
              <a:rPr sz="2300" b="1" dirty="0" smtClean="0">
                <a:solidFill>
                  <a:srgbClr val="6600CC"/>
                </a:solidFill>
                <a:latin typeface="Arial"/>
                <a:cs typeface="Arial"/>
              </a:rPr>
              <a:t>дей</a:t>
            </a:r>
            <a:r>
              <a:rPr sz="2300" b="1" spc="5" dirty="0" smtClean="0">
                <a:solidFill>
                  <a:srgbClr val="6600CC"/>
                </a:solidFill>
                <a:latin typeface="Arial"/>
                <a:cs typeface="Arial"/>
              </a:rPr>
              <a:t>с</a:t>
            </a:r>
            <a:r>
              <a:rPr sz="2300" b="1" spc="-39" dirty="0" smtClean="0">
                <a:solidFill>
                  <a:srgbClr val="6600CC"/>
                </a:solidFill>
                <a:latin typeface="Arial"/>
                <a:cs typeface="Arial"/>
              </a:rPr>
              <a:t>т</a:t>
            </a:r>
            <a:r>
              <a:rPr sz="2300" b="1" dirty="0" smtClean="0">
                <a:solidFill>
                  <a:srgbClr val="6600CC"/>
                </a:solidFill>
                <a:latin typeface="Arial"/>
                <a:cs typeface="Arial"/>
              </a:rPr>
              <a:t>в</a:t>
            </a:r>
            <a:r>
              <a:rPr sz="2300" b="1" spc="5" dirty="0" smtClean="0">
                <a:solidFill>
                  <a:srgbClr val="6600CC"/>
                </a:solidFill>
                <a:latin typeface="Arial"/>
                <a:cs typeface="Arial"/>
              </a:rPr>
              <a:t>и</a:t>
            </a:r>
            <a:r>
              <a:rPr sz="2300" b="1" dirty="0" smtClean="0">
                <a:solidFill>
                  <a:srgbClr val="6600CC"/>
                </a:solidFill>
                <a:latin typeface="Arial"/>
                <a:cs typeface="Arial"/>
              </a:rPr>
              <a:t>е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07502" y="6049957"/>
            <a:ext cx="618961" cy="8038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9147">
              <a:lnSpc>
                <a:spcPts val="1148"/>
              </a:lnSpc>
            </a:pPr>
            <a:endParaRPr sz="1100" dirty="0"/>
          </a:p>
        </p:txBody>
      </p:sp>
      <p:sp>
        <p:nvSpPr>
          <p:cNvPr id="8" name="object 8"/>
          <p:cNvSpPr txBox="1"/>
          <p:nvPr/>
        </p:nvSpPr>
        <p:spPr>
          <a:xfrm>
            <a:off x="3926464" y="6049957"/>
            <a:ext cx="2946835" cy="8038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75"/>
              </a:lnSpc>
              <a:spcBef>
                <a:spcPts val="11"/>
              </a:spcBef>
            </a:pPr>
            <a:endParaRPr sz="1000" dirty="0"/>
          </a:p>
          <a:p>
            <a:pPr marL="221659">
              <a:lnSpc>
                <a:spcPct val="95825"/>
              </a:lnSpc>
              <a:spcBef>
                <a:spcPts val="1148"/>
              </a:spcBef>
            </a:pPr>
            <a:r>
              <a:rPr sz="2300" b="1" spc="-33" dirty="0" smtClean="0">
                <a:solidFill>
                  <a:srgbClr val="6600CC"/>
                </a:solidFill>
                <a:latin typeface="Arial"/>
                <a:cs typeface="Arial"/>
              </a:rPr>
              <a:t>Р</a:t>
            </a:r>
            <a:r>
              <a:rPr sz="2300" b="1" dirty="0" smtClean="0">
                <a:solidFill>
                  <a:srgbClr val="6600CC"/>
                </a:solidFill>
                <a:latin typeface="Arial"/>
                <a:cs typeface="Arial"/>
              </a:rPr>
              <a:t>аб</a:t>
            </a:r>
            <a:r>
              <a:rPr sz="2300" b="1" spc="-57" dirty="0" smtClean="0">
                <a:solidFill>
                  <a:srgbClr val="6600CC"/>
                </a:solidFill>
                <a:latin typeface="Arial"/>
                <a:cs typeface="Arial"/>
              </a:rPr>
              <a:t>о</a:t>
            </a:r>
            <a:r>
              <a:rPr sz="2300" b="1" dirty="0" smtClean="0">
                <a:solidFill>
                  <a:srgbClr val="6600CC"/>
                </a:solidFill>
                <a:latin typeface="Arial"/>
                <a:cs typeface="Arial"/>
              </a:rPr>
              <a:t>чая</a:t>
            </a:r>
            <a:r>
              <a:rPr sz="2300" b="1" spc="230" dirty="0" smtClean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2300" b="1" dirty="0" smtClean="0">
                <a:solidFill>
                  <a:srgbClr val="6600CC"/>
                </a:solidFill>
                <a:latin typeface="Arial"/>
                <a:cs typeface="Arial"/>
              </a:rPr>
              <a:t>час</a:t>
            </a:r>
            <a:r>
              <a:rPr sz="2300" b="1" spc="-62" dirty="0" smtClean="0">
                <a:solidFill>
                  <a:srgbClr val="6600CC"/>
                </a:solidFill>
                <a:latin typeface="Arial"/>
                <a:cs typeface="Arial"/>
              </a:rPr>
              <a:t>т</a:t>
            </a:r>
            <a:r>
              <a:rPr sz="2300" b="1" spc="-57" dirty="0" smtClean="0">
                <a:solidFill>
                  <a:srgbClr val="6600CC"/>
                </a:solidFill>
                <a:latin typeface="Arial"/>
                <a:cs typeface="Arial"/>
              </a:rPr>
              <a:t>о</a:t>
            </a:r>
            <a:r>
              <a:rPr sz="2300" b="1" spc="-39" dirty="0" smtClean="0">
                <a:solidFill>
                  <a:srgbClr val="6600CC"/>
                </a:solidFill>
                <a:latin typeface="Arial"/>
                <a:cs typeface="Arial"/>
              </a:rPr>
              <a:t>т</a:t>
            </a:r>
            <a:r>
              <a:rPr sz="2300" b="1" dirty="0" smtClean="0">
                <a:solidFill>
                  <a:srgbClr val="6600CC"/>
                </a:solidFill>
                <a:latin typeface="Arial"/>
                <a:cs typeface="Arial"/>
              </a:rPr>
              <a:t>а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73300" y="6049957"/>
            <a:ext cx="618885" cy="8038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9147">
              <a:lnSpc>
                <a:spcPts val="1148"/>
              </a:lnSpc>
            </a:pPr>
            <a:endParaRPr sz="1100" dirty="0"/>
          </a:p>
        </p:txBody>
      </p:sp>
      <p:sp>
        <p:nvSpPr>
          <p:cNvPr id="6" name="object 6"/>
          <p:cNvSpPr txBox="1"/>
          <p:nvPr/>
        </p:nvSpPr>
        <p:spPr>
          <a:xfrm>
            <a:off x="7492186" y="6049957"/>
            <a:ext cx="2946835" cy="8038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18"/>
              </a:lnSpc>
              <a:spcBef>
                <a:spcPts val="30"/>
              </a:spcBef>
            </a:pPr>
            <a:endParaRPr sz="900" dirty="0"/>
          </a:p>
          <a:p>
            <a:pPr marL="406011">
              <a:lnSpc>
                <a:spcPct val="95825"/>
              </a:lnSpc>
            </a:pPr>
            <a:r>
              <a:rPr sz="2300" b="1" dirty="0" err="1" smtClean="0">
                <a:solidFill>
                  <a:srgbClr val="6600CC"/>
                </a:solidFill>
                <a:latin typeface="Arial"/>
                <a:cs typeface="Arial"/>
              </a:rPr>
              <a:t>Н</a:t>
            </a:r>
            <a:r>
              <a:rPr sz="2300" b="1" spc="5" dirty="0" err="1" smtClean="0">
                <a:solidFill>
                  <a:srgbClr val="6600CC"/>
                </a:solidFill>
                <a:latin typeface="Arial"/>
                <a:cs typeface="Arial"/>
              </a:rPr>
              <a:t>а</a:t>
            </a:r>
            <a:r>
              <a:rPr sz="2300" b="1" dirty="0" err="1" smtClean="0">
                <a:solidFill>
                  <a:srgbClr val="6600CC"/>
                </a:solidFill>
                <a:latin typeface="Arial"/>
                <a:cs typeface="Arial"/>
              </a:rPr>
              <a:t>д</a:t>
            </a:r>
            <a:r>
              <a:rPr lang="ru-RU" sz="2300" b="1" dirty="0" smtClean="0">
                <a:solidFill>
                  <a:srgbClr val="6600CC"/>
                </a:solidFill>
                <a:latin typeface="Arial"/>
                <a:cs typeface="Arial"/>
              </a:rPr>
              <a:t>е</a:t>
            </a:r>
            <a:r>
              <a:rPr sz="2300" b="1" dirty="0" err="1" smtClean="0">
                <a:solidFill>
                  <a:srgbClr val="6600CC"/>
                </a:solidFill>
                <a:latin typeface="Arial"/>
                <a:cs typeface="Arial"/>
              </a:rPr>
              <a:t>жн</a:t>
            </a:r>
            <a:r>
              <a:rPr sz="2300" b="1" spc="-22" dirty="0" err="1" smtClean="0">
                <a:solidFill>
                  <a:srgbClr val="6600CC"/>
                </a:solidFill>
                <a:latin typeface="Arial"/>
                <a:cs typeface="Arial"/>
              </a:rPr>
              <a:t>о</a:t>
            </a:r>
            <a:r>
              <a:rPr sz="2300" b="1" dirty="0" err="1" smtClean="0">
                <a:solidFill>
                  <a:srgbClr val="6600CC"/>
                </a:solidFill>
                <a:latin typeface="Arial"/>
                <a:cs typeface="Arial"/>
              </a:rPr>
              <a:t>с</a:t>
            </a:r>
            <a:r>
              <a:rPr sz="2300" b="1" spc="-33" dirty="0" err="1" smtClean="0">
                <a:solidFill>
                  <a:srgbClr val="6600CC"/>
                </a:solidFill>
                <a:latin typeface="Arial"/>
                <a:cs typeface="Arial"/>
              </a:rPr>
              <a:t>т</a:t>
            </a:r>
            <a:r>
              <a:rPr sz="2300" b="1" dirty="0" err="1" smtClean="0">
                <a:solidFill>
                  <a:srgbClr val="6600CC"/>
                </a:solidFill>
                <a:latin typeface="Arial"/>
                <a:cs typeface="Arial"/>
              </a:rPr>
              <a:t>ь</a:t>
            </a:r>
            <a:r>
              <a:rPr sz="2300" b="1" spc="230" dirty="0" smtClean="0">
                <a:solidFill>
                  <a:srgbClr val="6600CC"/>
                </a:solidFill>
                <a:latin typeface="Arial"/>
                <a:cs typeface="Arial"/>
              </a:rPr>
              <a:t> </a:t>
            </a:r>
            <a:r>
              <a:rPr sz="2300" b="1" dirty="0" smtClean="0">
                <a:solidFill>
                  <a:srgbClr val="6600CC"/>
                </a:solidFill>
                <a:latin typeface="Arial"/>
                <a:cs typeface="Arial"/>
              </a:rPr>
              <a:t>и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48960" y="2689014"/>
            <a:ext cx="1876759" cy="1680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9147">
              <a:lnSpc>
                <a:spcPts val="1148"/>
              </a:lnSpc>
            </a:pPr>
            <a:endParaRPr sz="1100" dirty="0"/>
          </a:p>
        </p:txBody>
      </p:sp>
      <p:sp>
        <p:nvSpPr>
          <p:cNvPr id="4" name="object 4"/>
          <p:cNvSpPr txBox="1"/>
          <p:nvPr/>
        </p:nvSpPr>
        <p:spPr>
          <a:xfrm>
            <a:off x="271524" y="2683762"/>
            <a:ext cx="1863108" cy="1785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9147">
              <a:lnSpc>
                <a:spcPts val="1148"/>
              </a:lnSpc>
            </a:pPr>
            <a:endParaRPr sz="1100" dirty="0"/>
          </a:p>
        </p:txBody>
      </p:sp>
      <p:sp>
        <p:nvSpPr>
          <p:cNvPr id="3" name="object 3"/>
          <p:cNvSpPr txBox="1"/>
          <p:nvPr/>
        </p:nvSpPr>
        <p:spPr>
          <a:xfrm>
            <a:off x="271524" y="1255783"/>
            <a:ext cx="1863108" cy="1785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9147">
              <a:lnSpc>
                <a:spcPts val="1148"/>
              </a:lnSpc>
            </a:pPr>
            <a:endParaRPr sz="1100" dirty="0"/>
          </a:p>
        </p:txBody>
      </p:sp>
      <p:sp>
        <p:nvSpPr>
          <p:cNvPr id="2" name="object 2"/>
          <p:cNvSpPr txBox="1"/>
          <p:nvPr/>
        </p:nvSpPr>
        <p:spPr>
          <a:xfrm>
            <a:off x="8648960" y="1198012"/>
            <a:ext cx="1876759" cy="1680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9147">
              <a:lnSpc>
                <a:spcPts val="1148"/>
              </a:lnSpc>
            </a:pPr>
            <a:endParaRPr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Изображение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0" y="0"/>
            <a:ext cx="10693400" cy="7562850"/>
          </a:xfrm>
          <a:prstGeom prst="rect">
            <a:avLst/>
          </a:prstGeom>
        </p:spPr>
      </p:pic>
      <p:sp>
        <p:nvSpPr>
          <p:cNvPr id="31" name="object 31"/>
          <p:cNvSpPr/>
          <p:nvPr/>
        </p:nvSpPr>
        <p:spPr>
          <a:xfrm>
            <a:off x="9449793" y="4747719"/>
            <a:ext cx="1349970" cy="22986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226674" y="2941109"/>
            <a:ext cx="1426843" cy="16141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948025" y="1218459"/>
            <a:ext cx="2424247" cy="15142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13745" y="2279359"/>
            <a:ext cx="6749852" cy="34803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346089" y="3174016"/>
            <a:ext cx="1683713" cy="205345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3288053" y="250144"/>
            <a:ext cx="4058036" cy="4767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573">
              <a:lnSpc>
                <a:spcPts val="3861"/>
              </a:lnSpc>
              <a:spcBef>
                <a:spcPts val="193"/>
              </a:spcBef>
            </a:pPr>
            <a:r>
              <a:rPr lang="ru-RU" sz="2600" dirty="0" smtClean="0">
                <a:solidFill>
                  <a:srgbClr val="0070C0"/>
                </a:solidFill>
                <a:latin typeface="+mj-lt"/>
                <a:cs typeface="+mj-cs"/>
              </a:rPr>
              <a:t>Типичный механизм сбоев</a:t>
            </a:r>
          </a:p>
          <a:p>
            <a:pPr marL="14573">
              <a:lnSpc>
                <a:spcPts val="3861"/>
              </a:lnSpc>
              <a:spcBef>
                <a:spcPts val="193"/>
              </a:spcBef>
            </a:pPr>
            <a:endParaRPr lang="ru-RU" sz="1800" dirty="0" smtClean="0">
              <a:latin typeface="Palatino Linotype"/>
              <a:cs typeface="Palatino Linotype"/>
            </a:endParaRPr>
          </a:p>
          <a:p>
            <a:pPr marL="14573">
              <a:lnSpc>
                <a:spcPts val="3861"/>
              </a:lnSpc>
              <a:spcBef>
                <a:spcPts val="193"/>
              </a:spcBef>
            </a:pPr>
            <a:endParaRPr lang="ru-RU" sz="3200" baseline="4412" dirty="0">
              <a:solidFill>
                <a:srgbClr val="FFFFFF"/>
              </a:solidFill>
              <a:latin typeface="Palatino Linotype"/>
              <a:cs typeface="Palatino Linotype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813168" y="145104"/>
            <a:ext cx="2455053" cy="4767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573">
              <a:lnSpc>
                <a:spcPts val="3861"/>
              </a:lnSpc>
              <a:spcBef>
                <a:spcPts val="193"/>
              </a:spcBef>
            </a:pPr>
            <a:endParaRPr sz="3700" dirty="0">
              <a:latin typeface="Palatino Linotype"/>
              <a:cs typeface="Palatino Linotype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282918" y="145104"/>
            <a:ext cx="1431397" cy="4767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573">
              <a:lnSpc>
                <a:spcPts val="3861"/>
              </a:lnSpc>
              <a:spcBef>
                <a:spcPts val="193"/>
              </a:spcBef>
            </a:pPr>
            <a:endParaRPr sz="3700" dirty="0">
              <a:latin typeface="Palatino Linotype"/>
              <a:cs typeface="Palatino Linotype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96238" y="5987257"/>
            <a:ext cx="7683581" cy="1221960"/>
          </a:xfrm>
          <a:prstGeom prst="rect">
            <a:avLst/>
          </a:prstGeom>
          <a:solidFill>
            <a:srgbClr val="D8DFF4"/>
          </a:solidFill>
        </p:spPr>
        <p:txBody>
          <a:bodyPr wrap="square" lIns="0" tIns="0" rIns="0" bIns="0" rtlCol="0">
            <a:noAutofit/>
          </a:bodyPr>
          <a:lstStyle/>
          <a:p>
            <a:pPr marL="104927" marR="122750">
              <a:lnSpc>
                <a:spcPts val="3406"/>
              </a:lnSpc>
              <a:spcBef>
                <a:spcPts val="407"/>
              </a:spcBef>
            </a:pPr>
            <a:r>
              <a:rPr b="1" dirty="0" smtClean="0">
                <a:latin typeface="Palatino Linotype"/>
                <a:cs typeface="Palatino Linotype"/>
              </a:rPr>
              <a:t>Ти</a:t>
            </a:r>
            <a:r>
              <a:rPr b="1" spc="5" dirty="0" smtClean="0">
                <a:latin typeface="Palatino Linotype"/>
                <a:cs typeface="Palatino Linotype"/>
              </a:rPr>
              <a:t>п</a:t>
            </a:r>
            <a:r>
              <a:rPr b="1" dirty="0" smtClean="0">
                <a:latin typeface="Palatino Linotype"/>
                <a:cs typeface="Palatino Linotype"/>
              </a:rPr>
              <a:t>и</a:t>
            </a:r>
            <a:r>
              <a:rPr b="1" spc="5" dirty="0" smtClean="0">
                <a:latin typeface="Palatino Linotype"/>
                <a:cs typeface="Palatino Linotype"/>
              </a:rPr>
              <a:t>ч</a:t>
            </a:r>
            <a:r>
              <a:rPr b="1" dirty="0" smtClean="0">
                <a:latin typeface="Palatino Linotype"/>
                <a:cs typeface="Palatino Linotype"/>
              </a:rPr>
              <a:t>ной</a:t>
            </a:r>
            <a:r>
              <a:rPr b="1" spc="-149" dirty="0" smtClean="0">
                <a:latin typeface="Palatino Linotype"/>
                <a:cs typeface="Palatino Linotype"/>
              </a:rPr>
              <a:t> </a:t>
            </a:r>
            <a:r>
              <a:rPr b="1" dirty="0" smtClean="0">
                <a:latin typeface="Palatino Linotype"/>
                <a:cs typeface="Palatino Linotype"/>
              </a:rPr>
              <a:t>пр</a:t>
            </a:r>
            <a:r>
              <a:rPr b="1" spc="5" dirty="0" smtClean="0">
                <a:latin typeface="Palatino Linotype"/>
                <a:cs typeface="Palatino Linotype"/>
              </a:rPr>
              <a:t>и</a:t>
            </a:r>
            <a:r>
              <a:rPr b="1" dirty="0" smtClean="0">
                <a:latin typeface="Palatino Linotype"/>
                <a:cs typeface="Palatino Linotype"/>
              </a:rPr>
              <a:t>ч</a:t>
            </a:r>
            <a:r>
              <a:rPr b="1" spc="5" dirty="0" smtClean="0">
                <a:latin typeface="Palatino Linotype"/>
                <a:cs typeface="Palatino Linotype"/>
              </a:rPr>
              <a:t>и</a:t>
            </a:r>
            <a:r>
              <a:rPr b="1" dirty="0" smtClean="0">
                <a:latin typeface="Palatino Linotype"/>
                <a:cs typeface="Palatino Linotype"/>
              </a:rPr>
              <a:t>ной</a:t>
            </a:r>
            <a:r>
              <a:rPr b="1" spc="-125" dirty="0" smtClean="0">
                <a:latin typeface="Palatino Linotype"/>
                <a:cs typeface="Palatino Linotype"/>
              </a:rPr>
              <a:t> </a:t>
            </a:r>
            <a:r>
              <a:rPr b="1" dirty="0" smtClean="0">
                <a:latin typeface="Palatino Linotype"/>
                <a:cs typeface="Palatino Linotype"/>
              </a:rPr>
              <a:t>с</a:t>
            </a:r>
            <a:r>
              <a:rPr b="1" spc="-10" dirty="0" smtClean="0">
                <a:latin typeface="Palatino Linotype"/>
                <a:cs typeface="Palatino Linotype"/>
              </a:rPr>
              <a:t>б</a:t>
            </a:r>
            <a:r>
              <a:rPr b="1" dirty="0" smtClean="0">
                <a:latin typeface="Palatino Linotype"/>
                <a:cs typeface="Palatino Linotype"/>
              </a:rPr>
              <a:t>оя</a:t>
            </a:r>
            <a:r>
              <a:rPr b="1" spc="-57" dirty="0" smtClean="0">
                <a:latin typeface="Palatino Linotype"/>
                <a:cs typeface="Palatino Linotype"/>
              </a:rPr>
              <a:t> </a:t>
            </a:r>
            <a:r>
              <a:rPr b="1" dirty="0" smtClean="0">
                <a:latin typeface="Palatino Linotype"/>
                <a:cs typeface="Palatino Linotype"/>
              </a:rPr>
              <a:t>в</a:t>
            </a:r>
            <a:r>
              <a:rPr b="1" spc="-13" dirty="0" smtClean="0">
                <a:latin typeface="Palatino Linotype"/>
                <a:cs typeface="Palatino Linotype"/>
              </a:rPr>
              <a:t> </a:t>
            </a:r>
            <a:r>
              <a:rPr b="1" dirty="0" smtClean="0">
                <a:latin typeface="Palatino Linotype"/>
                <a:cs typeface="Palatino Linotype"/>
              </a:rPr>
              <a:t>раб</a:t>
            </a:r>
            <a:r>
              <a:rPr b="1" spc="5" dirty="0" smtClean="0">
                <a:latin typeface="Palatino Linotype"/>
                <a:cs typeface="Palatino Linotype"/>
              </a:rPr>
              <a:t>о</a:t>
            </a:r>
            <a:r>
              <a:rPr b="1" dirty="0" smtClean="0">
                <a:latin typeface="Palatino Linotype"/>
                <a:cs typeface="Palatino Linotype"/>
              </a:rPr>
              <a:t>те</a:t>
            </a:r>
            <a:r>
              <a:rPr b="1" spc="-87" dirty="0" smtClean="0">
                <a:latin typeface="Palatino Linotype"/>
                <a:cs typeface="Palatino Linotype"/>
              </a:rPr>
              <a:t> </a:t>
            </a:r>
            <a:r>
              <a:rPr b="1" dirty="0" smtClean="0">
                <a:latin typeface="Palatino Linotype"/>
                <a:cs typeface="Palatino Linotype"/>
              </a:rPr>
              <a:t>эл</a:t>
            </a:r>
            <a:r>
              <a:rPr b="1" spc="5" dirty="0" smtClean="0">
                <a:latin typeface="Palatino Linotype"/>
                <a:cs typeface="Palatino Linotype"/>
              </a:rPr>
              <a:t>е</a:t>
            </a:r>
            <a:r>
              <a:rPr b="1" dirty="0" smtClean="0">
                <a:latin typeface="Palatino Linotype"/>
                <a:cs typeface="Palatino Linotype"/>
              </a:rPr>
              <a:t>ктронной </a:t>
            </a:r>
            <a:endParaRPr dirty="0">
              <a:latin typeface="Palatino Linotype"/>
              <a:cs typeface="Palatino Linotype"/>
            </a:endParaRPr>
          </a:p>
          <a:p>
            <a:pPr marL="104927" marR="122750">
              <a:lnSpc>
                <a:spcPts val="3406"/>
              </a:lnSpc>
            </a:pPr>
            <a:r>
              <a:rPr b="1" dirty="0" smtClean="0">
                <a:latin typeface="Palatino Linotype"/>
                <a:cs typeface="Palatino Linotype"/>
              </a:rPr>
              <a:t>ап</a:t>
            </a:r>
            <a:r>
              <a:rPr b="1" spc="10" dirty="0" smtClean="0">
                <a:latin typeface="Palatino Linotype"/>
                <a:cs typeface="Palatino Linotype"/>
              </a:rPr>
              <a:t>п</a:t>
            </a:r>
            <a:r>
              <a:rPr b="1" dirty="0" smtClean="0">
                <a:latin typeface="Palatino Linotype"/>
                <a:cs typeface="Palatino Linotype"/>
              </a:rPr>
              <a:t>арат</a:t>
            </a:r>
            <a:r>
              <a:rPr b="1" spc="5" dirty="0" smtClean="0">
                <a:latin typeface="Palatino Linotype"/>
                <a:cs typeface="Palatino Linotype"/>
              </a:rPr>
              <a:t>у</a:t>
            </a:r>
            <a:r>
              <a:rPr b="1" dirty="0" smtClean="0">
                <a:latin typeface="Palatino Linotype"/>
                <a:cs typeface="Palatino Linotype"/>
              </a:rPr>
              <a:t>ры</a:t>
            </a:r>
            <a:r>
              <a:rPr b="1" spc="-172" dirty="0" smtClean="0">
                <a:latin typeface="Palatino Linotype"/>
                <a:cs typeface="Palatino Linotype"/>
              </a:rPr>
              <a:t> </a:t>
            </a:r>
            <a:r>
              <a:rPr b="1" dirty="0" smtClean="0">
                <a:latin typeface="Palatino Linotype"/>
                <a:cs typeface="Palatino Linotype"/>
              </a:rPr>
              <a:t>я</a:t>
            </a:r>
            <a:r>
              <a:rPr b="1" spc="5" dirty="0" smtClean="0">
                <a:latin typeface="Palatino Linotype"/>
                <a:cs typeface="Palatino Linotype"/>
              </a:rPr>
              <a:t>в</a:t>
            </a:r>
            <a:r>
              <a:rPr b="1" dirty="0" smtClean="0">
                <a:latin typeface="Palatino Linotype"/>
                <a:cs typeface="Palatino Linotype"/>
              </a:rPr>
              <a:t>л</a:t>
            </a:r>
            <a:r>
              <a:rPr b="1" spc="5" dirty="0" smtClean="0">
                <a:latin typeface="Palatino Linotype"/>
                <a:cs typeface="Palatino Linotype"/>
              </a:rPr>
              <a:t>я</a:t>
            </a:r>
            <a:r>
              <a:rPr b="1" dirty="0" smtClean="0">
                <a:latin typeface="Palatino Linotype"/>
                <a:cs typeface="Palatino Linotype"/>
              </a:rPr>
              <a:t>ется</a:t>
            </a:r>
            <a:r>
              <a:rPr b="1" spc="-129" dirty="0" smtClean="0">
                <a:latin typeface="Palatino Linotype"/>
                <a:cs typeface="Palatino Linotype"/>
              </a:rPr>
              <a:t> </a:t>
            </a:r>
            <a:r>
              <a:rPr b="1" dirty="0" smtClean="0">
                <a:solidFill>
                  <a:srgbClr val="FF0000"/>
                </a:solidFill>
                <a:latin typeface="Palatino Linotype"/>
                <a:cs typeface="Palatino Linotype"/>
              </a:rPr>
              <a:t>п</a:t>
            </a:r>
            <a:r>
              <a:rPr b="1" spc="5" dirty="0" smtClean="0">
                <a:solidFill>
                  <a:srgbClr val="FF0000"/>
                </a:solidFill>
                <a:latin typeface="Palatino Linotype"/>
                <a:cs typeface="Palatino Linotype"/>
              </a:rPr>
              <a:t>е</a:t>
            </a:r>
            <a:r>
              <a:rPr b="1" dirty="0" smtClean="0">
                <a:solidFill>
                  <a:srgbClr val="FF0000"/>
                </a:solidFill>
                <a:latin typeface="Palatino Linotype"/>
                <a:cs typeface="Palatino Linotype"/>
              </a:rPr>
              <a:t>ре</a:t>
            </a:r>
            <a:r>
              <a:rPr b="1" spc="5" dirty="0" smtClean="0">
                <a:solidFill>
                  <a:srgbClr val="FF0000"/>
                </a:solidFill>
                <a:latin typeface="Palatino Linotype"/>
                <a:cs typeface="Palatino Linotype"/>
              </a:rPr>
              <a:t>г</a:t>
            </a:r>
            <a:r>
              <a:rPr b="1" dirty="0" smtClean="0">
                <a:solidFill>
                  <a:srgbClr val="FF0000"/>
                </a:solidFill>
                <a:latin typeface="Palatino Linotype"/>
                <a:cs typeface="Palatino Linotype"/>
              </a:rPr>
              <a:t>рев</a:t>
            </a:r>
            <a:r>
              <a:rPr b="1" spc="-84" dirty="0" smtClean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b="1" dirty="0" smtClean="0">
                <a:latin typeface="Palatino Linotype"/>
                <a:cs typeface="Palatino Linotype"/>
              </a:rPr>
              <a:t>тир</a:t>
            </a:r>
            <a:r>
              <a:rPr b="1" spc="5" dirty="0" smtClean="0">
                <a:latin typeface="Palatino Linotype"/>
                <a:cs typeface="Palatino Linotype"/>
              </a:rPr>
              <a:t>и</a:t>
            </a:r>
            <a:r>
              <a:rPr b="1" dirty="0" smtClean="0">
                <a:latin typeface="Palatino Linotype"/>
                <a:cs typeface="Palatino Linotype"/>
              </a:rPr>
              <a:t>сторо</a:t>
            </a:r>
            <a:r>
              <a:rPr b="1" spc="5" dirty="0" smtClean="0">
                <a:latin typeface="Palatino Linotype"/>
                <a:cs typeface="Palatino Linotype"/>
              </a:rPr>
              <a:t>в</a:t>
            </a:r>
            <a:r>
              <a:rPr b="1" dirty="0" smtClean="0">
                <a:latin typeface="Palatino Linotype"/>
                <a:cs typeface="Palatino Linotype"/>
              </a:rPr>
              <a:t>,</a:t>
            </a:r>
            <a:r>
              <a:rPr b="1" spc="-156" dirty="0" smtClean="0">
                <a:latin typeface="Palatino Linotype"/>
                <a:cs typeface="Palatino Linotype"/>
              </a:rPr>
              <a:t> </a:t>
            </a:r>
            <a:r>
              <a:rPr b="1" spc="-5" dirty="0" smtClean="0">
                <a:latin typeface="Palatino Linotype"/>
                <a:cs typeface="Palatino Linotype"/>
              </a:rPr>
              <a:t>д</a:t>
            </a:r>
            <a:r>
              <a:rPr b="1" dirty="0" smtClean="0">
                <a:latin typeface="Palatino Linotype"/>
                <a:cs typeface="Palatino Linotype"/>
              </a:rPr>
              <a:t>и</a:t>
            </a:r>
            <a:r>
              <a:rPr b="1" spc="5" dirty="0" smtClean="0">
                <a:latin typeface="Palatino Linotype"/>
                <a:cs typeface="Palatino Linotype"/>
              </a:rPr>
              <a:t>о</a:t>
            </a:r>
            <a:r>
              <a:rPr b="1" dirty="0" smtClean="0">
                <a:latin typeface="Palatino Linotype"/>
                <a:cs typeface="Palatino Linotype"/>
              </a:rPr>
              <a:t>дов</a:t>
            </a:r>
            <a:r>
              <a:rPr b="1" spc="-91" dirty="0" smtClean="0">
                <a:latin typeface="Palatino Linotype"/>
                <a:cs typeface="Palatino Linotype"/>
              </a:rPr>
              <a:t> </a:t>
            </a:r>
            <a:r>
              <a:rPr b="1" dirty="0" smtClean="0">
                <a:latin typeface="Palatino Linotype"/>
                <a:cs typeface="Palatino Linotype"/>
              </a:rPr>
              <a:t>и </a:t>
            </a:r>
            <a:endParaRPr dirty="0">
              <a:latin typeface="Palatino Linotype"/>
              <a:cs typeface="Palatino Linotype"/>
            </a:endParaRPr>
          </a:p>
          <a:p>
            <a:pPr marL="104927" marR="122750">
              <a:lnSpc>
                <a:spcPts val="3406"/>
              </a:lnSpc>
            </a:pPr>
            <a:r>
              <a:rPr b="1" dirty="0" smtClean="0">
                <a:latin typeface="Palatino Linotype"/>
                <a:cs typeface="Palatino Linotype"/>
              </a:rPr>
              <a:t>транзистор</a:t>
            </a:r>
            <a:r>
              <a:rPr b="1" spc="5" dirty="0" smtClean="0">
                <a:latin typeface="Palatino Linotype"/>
                <a:cs typeface="Palatino Linotype"/>
              </a:rPr>
              <a:t>о</a:t>
            </a:r>
            <a:r>
              <a:rPr b="1" dirty="0" smtClean="0">
                <a:latin typeface="Palatino Linotype"/>
                <a:cs typeface="Palatino Linotype"/>
              </a:rPr>
              <a:t>в</a:t>
            </a:r>
            <a:r>
              <a:rPr b="1" spc="-174" dirty="0" smtClean="0">
                <a:latin typeface="Palatino Linotype"/>
                <a:cs typeface="Palatino Linotype"/>
              </a:rPr>
              <a:t> </a:t>
            </a:r>
            <a:r>
              <a:rPr b="1" dirty="0" smtClean="0">
                <a:solidFill>
                  <a:srgbClr val="6600CC"/>
                </a:solidFill>
                <a:latin typeface="Palatino Linotype"/>
                <a:cs typeface="Palatino Linotype"/>
              </a:rPr>
              <a:t>при</a:t>
            </a:r>
            <a:r>
              <a:rPr b="1" spc="-49" dirty="0" smtClean="0">
                <a:solidFill>
                  <a:srgbClr val="6600CC"/>
                </a:solidFill>
                <a:latin typeface="Palatino Linotype"/>
                <a:cs typeface="Palatino Linotype"/>
              </a:rPr>
              <a:t> </a:t>
            </a:r>
            <a:r>
              <a:rPr b="1" dirty="0" smtClean="0">
                <a:solidFill>
                  <a:srgbClr val="6600CC"/>
                </a:solidFill>
                <a:latin typeface="Palatino Linotype"/>
                <a:cs typeface="Palatino Linotype"/>
              </a:rPr>
              <a:t>де</a:t>
            </a:r>
            <a:r>
              <a:rPr b="1" spc="5" dirty="0" smtClean="0">
                <a:solidFill>
                  <a:srgbClr val="6600CC"/>
                </a:solidFill>
                <a:latin typeface="Palatino Linotype"/>
                <a:cs typeface="Palatino Linotype"/>
              </a:rPr>
              <a:t>г</a:t>
            </a:r>
            <a:r>
              <a:rPr b="1" dirty="0" smtClean="0">
                <a:solidFill>
                  <a:srgbClr val="6600CC"/>
                </a:solidFill>
                <a:latin typeface="Palatino Linotype"/>
                <a:cs typeface="Palatino Linotype"/>
              </a:rPr>
              <a:t>радац</a:t>
            </a:r>
            <a:r>
              <a:rPr b="1" spc="5" dirty="0" smtClean="0">
                <a:solidFill>
                  <a:srgbClr val="6600CC"/>
                </a:solidFill>
                <a:latin typeface="Palatino Linotype"/>
                <a:cs typeface="Palatino Linotype"/>
              </a:rPr>
              <a:t>и</a:t>
            </a:r>
            <a:r>
              <a:rPr b="1" dirty="0" smtClean="0">
                <a:solidFill>
                  <a:srgbClr val="6600CC"/>
                </a:solidFill>
                <a:latin typeface="Palatino Linotype"/>
                <a:cs typeface="Palatino Linotype"/>
              </a:rPr>
              <a:t>и</a:t>
            </a:r>
            <a:r>
              <a:rPr b="1" spc="-147" dirty="0" smtClean="0">
                <a:solidFill>
                  <a:srgbClr val="6600CC"/>
                </a:solidFill>
                <a:latin typeface="Palatino Linotype"/>
                <a:cs typeface="Palatino Linotype"/>
              </a:rPr>
              <a:t> </a:t>
            </a:r>
            <a:r>
              <a:rPr b="1" spc="-5" dirty="0" smtClean="0">
                <a:solidFill>
                  <a:srgbClr val="6600CC"/>
                </a:solidFill>
                <a:latin typeface="Palatino Linotype"/>
                <a:cs typeface="Palatino Linotype"/>
              </a:rPr>
              <a:t>м</a:t>
            </a:r>
            <a:r>
              <a:rPr b="1" dirty="0" smtClean="0">
                <a:solidFill>
                  <a:srgbClr val="6600CC"/>
                </a:solidFill>
                <a:latin typeface="Palatino Linotype"/>
                <a:cs typeface="Palatino Linotype"/>
              </a:rPr>
              <a:t>атер</a:t>
            </a:r>
            <a:r>
              <a:rPr b="1" spc="5" dirty="0" smtClean="0">
                <a:solidFill>
                  <a:srgbClr val="6600CC"/>
                </a:solidFill>
                <a:latin typeface="Palatino Linotype"/>
                <a:cs typeface="Palatino Linotype"/>
              </a:rPr>
              <a:t>и</a:t>
            </a:r>
            <a:r>
              <a:rPr b="1" dirty="0" smtClean="0">
                <a:solidFill>
                  <a:srgbClr val="6600CC"/>
                </a:solidFill>
                <a:latin typeface="Palatino Linotype"/>
                <a:cs typeface="Palatino Linotype"/>
              </a:rPr>
              <a:t>ала</a:t>
            </a:r>
            <a:r>
              <a:rPr b="1" spc="-134" dirty="0" smtClean="0">
                <a:solidFill>
                  <a:srgbClr val="6600CC"/>
                </a:solidFill>
                <a:latin typeface="Palatino Linotype"/>
                <a:cs typeface="Palatino Linotype"/>
              </a:rPr>
              <a:t> </a:t>
            </a:r>
            <a:r>
              <a:rPr b="1" dirty="0" smtClean="0">
                <a:solidFill>
                  <a:srgbClr val="6600CC"/>
                </a:solidFill>
                <a:latin typeface="Palatino Linotype"/>
                <a:cs typeface="Palatino Linotype"/>
              </a:rPr>
              <a:t>интерфе</a:t>
            </a:r>
            <a:r>
              <a:rPr b="1" spc="5" dirty="0" smtClean="0">
                <a:solidFill>
                  <a:srgbClr val="6600CC"/>
                </a:solidFill>
                <a:latin typeface="Palatino Linotype"/>
                <a:cs typeface="Palatino Linotype"/>
              </a:rPr>
              <a:t>й</a:t>
            </a:r>
            <a:r>
              <a:rPr b="1" dirty="0" smtClean="0">
                <a:solidFill>
                  <a:srgbClr val="6600CC"/>
                </a:solidFill>
                <a:latin typeface="Palatino Linotype"/>
                <a:cs typeface="Palatino Linotype"/>
              </a:rPr>
              <a:t>с</a:t>
            </a:r>
            <a:r>
              <a:rPr b="1" spc="16" dirty="0" smtClean="0">
                <a:solidFill>
                  <a:srgbClr val="6600CC"/>
                </a:solidFill>
                <a:latin typeface="Palatino Linotype"/>
                <a:cs typeface="Palatino Linotype"/>
              </a:rPr>
              <a:t>а</a:t>
            </a:r>
            <a:r>
              <a:rPr b="1" dirty="0" smtClean="0">
                <a:latin typeface="Arial"/>
                <a:cs typeface="Arial"/>
              </a:rPr>
              <a:t>.</a:t>
            </a:r>
            <a:endParaRPr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824128" y="3019818"/>
            <a:ext cx="1543166" cy="2013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9147">
              <a:lnSpc>
                <a:spcPts val="1148"/>
              </a:lnSpc>
            </a:pPr>
            <a:endParaRPr sz="1100" dirty="0"/>
          </a:p>
        </p:txBody>
      </p:sp>
      <p:sp>
        <p:nvSpPr>
          <p:cNvPr id="20" name="object 20"/>
          <p:cNvSpPr txBox="1"/>
          <p:nvPr/>
        </p:nvSpPr>
        <p:spPr>
          <a:xfrm>
            <a:off x="7824128" y="3221214"/>
            <a:ext cx="1543166" cy="14232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9147">
              <a:lnSpc>
                <a:spcPts val="1148"/>
              </a:lnSpc>
            </a:pPr>
            <a:endParaRPr sz="1100" dirty="0"/>
          </a:p>
        </p:txBody>
      </p:sp>
      <p:sp>
        <p:nvSpPr>
          <p:cNvPr id="19" name="object 19"/>
          <p:cNvSpPr txBox="1"/>
          <p:nvPr/>
        </p:nvSpPr>
        <p:spPr>
          <a:xfrm>
            <a:off x="9367294" y="3221214"/>
            <a:ext cx="151797" cy="10590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9147">
              <a:lnSpc>
                <a:spcPts val="1148"/>
              </a:lnSpc>
            </a:pPr>
            <a:endParaRPr sz="1100" dirty="0"/>
          </a:p>
        </p:txBody>
      </p:sp>
      <p:sp>
        <p:nvSpPr>
          <p:cNvPr id="18" name="object 18"/>
          <p:cNvSpPr txBox="1"/>
          <p:nvPr/>
        </p:nvSpPr>
        <p:spPr>
          <a:xfrm>
            <a:off x="9519091" y="3221214"/>
            <a:ext cx="1280672" cy="10590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9147">
              <a:lnSpc>
                <a:spcPts val="1148"/>
              </a:lnSpc>
            </a:pPr>
            <a:endParaRPr sz="1100" dirty="0"/>
          </a:p>
        </p:txBody>
      </p:sp>
      <p:sp>
        <p:nvSpPr>
          <p:cNvPr id="17" name="object 17"/>
          <p:cNvSpPr txBox="1"/>
          <p:nvPr/>
        </p:nvSpPr>
        <p:spPr>
          <a:xfrm>
            <a:off x="9367295" y="4280293"/>
            <a:ext cx="76798" cy="3641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9147">
              <a:lnSpc>
                <a:spcPts val="1148"/>
              </a:lnSpc>
            </a:pPr>
            <a:endParaRPr sz="1100" dirty="0"/>
          </a:p>
        </p:txBody>
      </p:sp>
      <p:sp>
        <p:nvSpPr>
          <p:cNvPr id="16" name="object 16"/>
          <p:cNvSpPr txBox="1"/>
          <p:nvPr/>
        </p:nvSpPr>
        <p:spPr>
          <a:xfrm>
            <a:off x="9444093" y="4280293"/>
            <a:ext cx="74998" cy="3641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9147">
              <a:lnSpc>
                <a:spcPts val="1148"/>
              </a:lnSpc>
            </a:pPr>
            <a:endParaRPr sz="1100" dirty="0"/>
          </a:p>
        </p:txBody>
      </p:sp>
      <p:sp>
        <p:nvSpPr>
          <p:cNvPr id="15" name="object 15"/>
          <p:cNvSpPr txBox="1"/>
          <p:nvPr/>
        </p:nvSpPr>
        <p:spPr>
          <a:xfrm>
            <a:off x="9519091" y="4280293"/>
            <a:ext cx="1280672" cy="3641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9147">
              <a:lnSpc>
                <a:spcPts val="1148"/>
              </a:lnSpc>
            </a:pPr>
            <a:endParaRPr sz="1100" dirty="0"/>
          </a:p>
        </p:txBody>
      </p:sp>
      <p:sp>
        <p:nvSpPr>
          <p:cNvPr id="11" name="object 11"/>
          <p:cNvSpPr txBox="1"/>
          <p:nvPr/>
        </p:nvSpPr>
        <p:spPr>
          <a:xfrm>
            <a:off x="7824129" y="5285172"/>
            <a:ext cx="1619964" cy="13043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9147">
              <a:lnSpc>
                <a:spcPts val="1148"/>
              </a:lnSpc>
            </a:pPr>
            <a:endParaRPr sz="1100" dirty="0"/>
          </a:p>
        </p:txBody>
      </p:sp>
      <p:sp>
        <p:nvSpPr>
          <p:cNvPr id="8" name="object 8"/>
          <p:cNvSpPr txBox="1"/>
          <p:nvPr/>
        </p:nvSpPr>
        <p:spPr>
          <a:xfrm>
            <a:off x="1046226" y="1428607"/>
            <a:ext cx="4556151" cy="4410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5946">
              <a:lnSpc>
                <a:spcPts val="2903"/>
              </a:lnSpc>
              <a:spcBef>
                <a:spcPts val="638"/>
              </a:spcBef>
            </a:pPr>
            <a:r>
              <a:rPr sz="3800" baseline="-1317" dirty="0" err="1" smtClean="0">
                <a:latin typeface="Arial"/>
                <a:cs typeface="Arial"/>
              </a:rPr>
              <a:t>П</a:t>
            </a:r>
            <a:r>
              <a:rPr sz="3800" spc="5" baseline="-1317" dirty="0" err="1" smtClean="0">
                <a:latin typeface="Arial"/>
                <a:cs typeface="Arial"/>
              </a:rPr>
              <a:t>е</a:t>
            </a:r>
            <a:r>
              <a:rPr sz="3800" baseline="-1317" dirty="0" err="1" smtClean="0">
                <a:latin typeface="Arial"/>
                <a:cs typeface="Arial"/>
              </a:rPr>
              <a:t>ре</a:t>
            </a:r>
            <a:r>
              <a:rPr sz="3800" spc="5" baseline="-1317" dirty="0" err="1" smtClean="0">
                <a:latin typeface="Arial"/>
                <a:cs typeface="Arial"/>
              </a:rPr>
              <a:t>г</a:t>
            </a:r>
            <a:r>
              <a:rPr sz="3800" baseline="-1317" dirty="0" err="1" smtClean="0">
                <a:latin typeface="Arial"/>
                <a:cs typeface="Arial"/>
              </a:rPr>
              <a:t>рев</a:t>
            </a:r>
            <a:r>
              <a:rPr lang="ru-RU" sz="3800" baseline="-1317" dirty="0" smtClean="0">
                <a:latin typeface="Arial"/>
                <a:cs typeface="Arial"/>
              </a:rPr>
              <a:t> </a:t>
            </a:r>
            <a:r>
              <a:rPr lang="ru-RU" sz="2500" dirty="0" smtClean="0">
                <a:latin typeface="Arial"/>
                <a:cs typeface="Arial"/>
              </a:rPr>
              <a:t>тр</a:t>
            </a:r>
            <a:r>
              <a:rPr lang="ru-RU" sz="2500" spc="5" dirty="0" smtClean="0">
                <a:latin typeface="Arial"/>
                <a:cs typeface="Arial"/>
              </a:rPr>
              <a:t>а</a:t>
            </a:r>
            <a:r>
              <a:rPr lang="ru-RU" sz="2500" dirty="0" smtClean="0">
                <a:latin typeface="Arial"/>
                <a:cs typeface="Arial"/>
              </a:rPr>
              <a:t>нзис</a:t>
            </a:r>
            <a:r>
              <a:rPr lang="ru-RU" sz="2500" spc="-22" dirty="0" smtClean="0">
                <a:latin typeface="Arial"/>
                <a:cs typeface="Arial"/>
              </a:rPr>
              <a:t>т</a:t>
            </a:r>
            <a:r>
              <a:rPr lang="ru-RU" sz="2500" dirty="0" smtClean="0">
                <a:latin typeface="Arial"/>
                <a:cs typeface="Arial"/>
              </a:rPr>
              <a:t>ора</a:t>
            </a:r>
          </a:p>
          <a:p>
            <a:pPr marL="105946">
              <a:lnSpc>
                <a:spcPts val="2903"/>
              </a:lnSpc>
              <a:spcBef>
                <a:spcPts val="638"/>
              </a:spcBef>
            </a:pPr>
            <a:endParaRPr sz="25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69817" y="1255153"/>
            <a:ext cx="1259972" cy="4343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9147">
              <a:lnSpc>
                <a:spcPts val="1148"/>
              </a:lnSpc>
            </a:pPr>
            <a:endParaRPr sz="1100" dirty="0"/>
          </a:p>
        </p:txBody>
      </p:sp>
      <p:sp>
        <p:nvSpPr>
          <p:cNvPr id="3" name="object 3"/>
          <p:cNvSpPr txBox="1"/>
          <p:nvPr/>
        </p:nvSpPr>
        <p:spPr>
          <a:xfrm>
            <a:off x="7379838" y="1689457"/>
            <a:ext cx="989978" cy="10905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9147">
              <a:lnSpc>
                <a:spcPts val="1148"/>
              </a:lnSpc>
            </a:pPr>
            <a:endParaRPr sz="1100" dirty="0"/>
          </a:p>
        </p:txBody>
      </p:sp>
      <p:sp>
        <p:nvSpPr>
          <p:cNvPr id="2" name="object 2"/>
          <p:cNvSpPr txBox="1"/>
          <p:nvPr/>
        </p:nvSpPr>
        <p:spPr>
          <a:xfrm>
            <a:off x="8369816" y="1689457"/>
            <a:ext cx="2429947" cy="10905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9147">
              <a:lnSpc>
                <a:spcPts val="1148"/>
              </a:lnSpc>
            </a:pPr>
            <a:endParaRPr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Изображение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0" y="0"/>
            <a:ext cx="10693400" cy="7562850"/>
          </a:xfrm>
          <a:prstGeom prst="rect">
            <a:avLst/>
          </a:prstGeom>
        </p:spPr>
      </p:pic>
      <p:sp>
        <p:nvSpPr>
          <p:cNvPr id="42" name="object 42"/>
          <p:cNvSpPr/>
          <p:nvPr/>
        </p:nvSpPr>
        <p:spPr>
          <a:xfrm>
            <a:off x="4139909" y="5609114"/>
            <a:ext cx="2484245" cy="14495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13745" y="2468430"/>
            <a:ext cx="4192408" cy="29411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364838" y="5344764"/>
            <a:ext cx="3187430" cy="19782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52486" y="5619618"/>
            <a:ext cx="2705491" cy="16806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652928" y="2391402"/>
            <a:ext cx="3725618" cy="27135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2214482" y="289779"/>
            <a:ext cx="8819344" cy="4767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573">
              <a:lnSpc>
                <a:spcPts val="3861"/>
              </a:lnSpc>
              <a:spcBef>
                <a:spcPts val="193"/>
              </a:spcBef>
            </a:pPr>
            <a:r>
              <a:rPr lang="ru-RU" sz="2600" dirty="0" smtClean="0">
                <a:solidFill>
                  <a:srgbClr val="0070C0"/>
                </a:solidFill>
                <a:latin typeface="+mj-lt"/>
                <a:cs typeface="+mj-cs"/>
              </a:rPr>
              <a:t>Проблема </a:t>
            </a:r>
            <a:r>
              <a:rPr lang="ru-RU" sz="2600" dirty="0" err="1" smtClean="0">
                <a:solidFill>
                  <a:srgbClr val="0070C0"/>
                </a:solidFill>
                <a:latin typeface="+mj-lt"/>
                <a:cs typeface="+mj-cs"/>
              </a:rPr>
              <a:t>теплоотвода </a:t>
            </a:r>
            <a:r>
              <a:rPr lang="ru-RU" sz="2600" dirty="0" smtClean="0">
                <a:solidFill>
                  <a:srgbClr val="0070C0"/>
                </a:solidFill>
                <a:latin typeface="+mj-lt"/>
                <a:cs typeface="+mj-cs"/>
              </a:rPr>
              <a:t>в оптоэлектронике</a:t>
            </a:r>
            <a:endParaRPr lang="ru-RU" sz="2600" dirty="0">
              <a:solidFill>
                <a:srgbClr val="0070C0"/>
              </a:solidFill>
              <a:latin typeface="+mj-lt"/>
              <a:cs typeface="+mj-c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134209" y="1255154"/>
            <a:ext cx="3419925" cy="16911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9147">
              <a:lnSpc>
                <a:spcPts val="1148"/>
              </a:lnSpc>
            </a:pPr>
            <a:endParaRPr sz="1100" dirty="0"/>
          </a:p>
        </p:txBody>
      </p:sp>
      <p:sp>
        <p:nvSpPr>
          <p:cNvPr id="33" name="object 33"/>
          <p:cNvSpPr txBox="1"/>
          <p:nvPr/>
        </p:nvSpPr>
        <p:spPr>
          <a:xfrm>
            <a:off x="10271025" y="1255153"/>
            <a:ext cx="268044" cy="15966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9147">
              <a:lnSpc>
                <a:spcPts val="1148"/>
              </a:lnSpc>
            </a:pPr>
            <a:endParaRPr sz="1100" dirty="0"/>
          </a:p>
        </p:txBody>
      </p:sp>
      <p:sp>
        <p:nvSpPr>
          <p:cNvPr id="32" name="object 32"/>
          <p:cNvSpPr txBox="1"/>
          <p:nvPr/>
        </p:nvSpPr>
        <p:spPr>
          <a:xfrm>
            <a:off x="7554134" y="2851755"/>
            <a:ext cx="269994" cy="945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9147">
              <a:lnSpc>
                <a:spcPts val="746"/>
              </a:lnSpc>
              <a:spcBef>
                <a:spcPts val="29"/>
              </a:spcBef>
            </a:pPr>
            <a:endParaRPr sz="700" dirty="0"/>
          </a:p>
        </p:txBody>
      </p:sp>
      <p:sp>
        <p:nvSpPr>
          <p:cNvPr id="30" name="object 30"/>
          <p:cNvSpPr txBox="1"/>
          <p:nvPr/>
        </p:nvSpPr>
        <p:spPr>
          <a:xfrm>
            <a:off x="10271025" y="2851755"/>
            <a:ext cx="268044" cy="945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9147">
              <a:lnSpc>
                <a:spcPts val="746"/>
              </a:lnSpc>
              <a:spcBef>
                <a:spcPts val="29"/>
              </a:spcBef>
            </a:pPr>
            <a:endParaRPr sz="700" dirty="0"/>
          </a:p>
        </p:txBody>
      </p:sp>
      <p:sp>
        <p:nvSpPr>
          <p:cNvPr id="29" name="object 29"/>
          <p:cNvSpPr txBox="1"/>
          <p:nvPr/>
        </p:nvSpPr>
        <p:spPr>
          <a:xfrm>
            <a:off x="4134209" y="2946291"/>
            <a:ext cx="3689919" cy="9978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9147">
              <a:lnSpc>
                <a:spcPts val="1148"/>
              </a:lnSpc>
            </a:pPr>
            <a:endParaRPr sz="1100" dirty="0"/>
          </a:p>
        </p:txBody>
      </p:sp>
      <p:sp>
        <p:nvSpPr>
          <p:cNvPr id="27" name="object 27"/>
          <p:cNvSpPr txBox="1"/>
          <p:nvPr/>
        </p:nvSpPr>
        <p:spPr>
          <a:xfrm>
            <a:off x="4134209" y="3944166"/>
            <a:ext cx="1349970" cy="7842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9147">
              <a:lnSpc>
                <a:spcPts val="1148"/>
              </a:lnSpc>
            </a:pPr>
            <a:endParaRPr sz="1100" dirty="0"/>
          </a:p>
        </p:txBody>
      </p:sp>
      <p:sp>
        <p:nvSpPr>
          <p:cNvPr id="26" name="object 26"/>
          <p:cNvSpPr txBox="1"/>
          <p:nvPr/>
        </p:nvSpPr>
        <p:spPr>
          <a:xfrm>
            <a:off x="5484179" y="3944167"/>
            <a:ext cx="2339949" cy="3878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9147">
              <a:lnSpc>
                <a:spcPts val="1148"/>
              </a:lnSpc>
            </a:pPr>
            <a:endParaRPr sz="1100" dirty="0"/>
          </a:p>
        </p:txBody>
      </p:sp>
      <p:sp>
        <p:nvSpPr>
          <p:cNvPr id="25" name="object 25"/>
          <p:cNvSpPr txBox="1"/>
          <p:nvPr/>
        </p:nvSpPr>
        <p:spPr>
          <a:xfrm>
            <a:off x="7824129" y="3944167"/>
            <a:ext cx="155695" cy="3878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9147">
              <a:lnSpc>
                <a:spcPts val="1148"/>
              </a:lnSpc>
            </a:pPr>
            <a:endParaRPr sz="1100" dirty="0"/>
          </a:p>
        </p:txBody>
      </p:sp>
      <p:sp>
        <p:nvSpPr>
          <p:cNvPr id="24" name="object 24"/>
          <p:cNvSpPr txBox="1"/>
          <p:nvPr/>
        </p:nvSpPr>
        <p:spPr>
          <a:xfrm>
            <a:off x="7979825" y="3944167"/>
            <a:ext cx="2559244" cy="3878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9147">
              <a:lnSpc>
                <a:spcPts val="1148"/>
              </a:lnSpc>
            </a:pPr>
            <a:endParaRPr sz="1100" dirty="0"/>
          </a:p>
        </p:txBody>
      </p:sp>
      <p:sp>
        <p:nvSpPr>
          <p:cNvPr id="23" name="object 23"/>
          <p:cNvSpPr txBox="1"/>
          <p:nvPr/>
        </p:nvSpPr>
        <p:spPr>
          <a:xfrm>
            <a:off x="6204164" y="4268949"/>
            <a:ext cx="1762461" cy="396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9147">
              <a:lnSpc>
                <a:spcPts val="1148"/>
              </a:lnSpc>
            </a:pPr>
            <a:endParaRPr sz="1100" dirty="0"/>
          </a:p>
        </p:txBody>
      </p:sp>
      <p:sp>
        <p:nvSpPr>
          <p:cNvPr id="22" name="object 22"/>
          <p:cNvSpPr txBox="1"/>
          <p:nvPr/>
        </p:nvSpPr>
        <p:spPr>
          <a:xfrm>
            <a:off x="7246641" y="4331973"/>
            <a:ext cx="733184" cy="396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9147">
              <a:lnSpc>
                <a:spcPts val="1148"/>
              </a:lnSpc>
            </a:pPr>
            <a:endParaRPr sz="1100" dirty="0"/>
          </a:p>
        </p:txBody>
      </p:sp>
      <p:sp>
        <p:nvSpPr>
          <p:cNvPr id="21" name="object 21"/>
          <p:cNvSpPr txBox="1"/>
          <p:nvPr/>
        </p:nvSpPr>
        <p:spPr>
          <a:xfrm>
            <a:off x="7979825" y="4331973"/>
            <a:ext cx="2465496" cy="10722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9147">
              <a:lnSpc>
                <a:spcPts val="1148"/>
              </a:lnSpc>
            </a:pPr>
            <a:endParaRPr sz="1100" dirty="0"/>
          </a:p>
        </p:txBody>
      </p:sp>
      <p:sp>
        <p:nvSpPr>
          <p:cNvPr id="20" name="object 20"/>
          <p:cNvSpPr txBox="1"/>
          <p:nvPr/>
        </p:nvSpPr>
        <p:spPr>
          <a:xfrm>
            <a:off x="10445321" y="4331973"/>
            <a:ext cx="93748" cy="19984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9147">
              <a:lnSpc>
                <a:spcPts val="1148"/>
              </a:lnSpc>
            </a:pPr>
            <a:endParaRPr sz="1100" dirty="0"/>
          </a:p>
        </p:txBody>
      </p:sp>
      <p:sp>
        <p:nvSpPr>
          <p:cNvPr id="18" name="object 18"/>
          <p:cNvSpPr txBox="1"/>
          <p:nvPr/>
        </p:nvSpPr>
        <p:spPr>
          <a:xfrm>
            <a:off x="5484180" y="4728462"/>
            <a:ext cx="1762461" cy="6757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9147">
              <a:lnSpc>
                <a:spcPts val="1148"/>
              </a:lnSpc>
            </a:pPr>
            <a:endParaRPr sz="1100" dirty="0"/>
          </a:p>
        </p:txBody>
      </p:sp>
      <p:sp>
        <p:nvSpPr>
          <p:cNvPr id="12" name="object 12"/>
          <p:cNvSpPr txBox="1"/>
          <p:nvPr/>
        </p:nvSpPr>
        <p:spPr>
          <a:xfrm>
            <a:off x="4134209" y="5540838"/>
            <a:ext cx="2249951" cy="11851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9147">
              <a:lnSpc>
                <a:spcPts val="1148"/>
              </a:lnSpc>
            </a:pPr>
            <a:endParaRPr sz="1100" dirty="0"/>
          </a:p>
        </p:txBody>
      </p:sp>
      <p:sp>
        <p:nvSpPr>
          <p:cNvPr id="11" name="object 11"/>
          <p:cNvSpPr txBox="1"/>
          <p:nvPr/>
        </p:nvSpPr>
        <p:spPr>
          <a:xfrm>
            <a:off x="6384160" y="5540837"/>
            <a:ext cx="862481" cy="7895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9147">
              <a:lnSpc>
                <a:spcPts val="1148"/>
              </a:lnSpc>
            </a:pPr>
            <a:endParaRPr sz="1100" dirty="0"/>
          </a:p>
        </p:txBody>
      </p:sp>
      <p:sp>
        <p:nvSpPr>
          <p:cNvPr id="7" name="object 7"/>
          <p:cNvSpPr txBox="1"/>
          <p:nvPr/>
        </p:nvSpPr>
        <p:spPr>
          <a:xfrm>
            <a:off x="6384161" y="6330386"/>
            <a:ext cx="1091226" cy="3956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9147">
              <a:lnSpc>
                <a:spcPts val="1148"/>
              </a:lnSpc>
            </a:pPr>
            <a:endParaRPr sz="1100" dirty="0"/>
          </a:p>
        </p:txBody>
      </p:sp>
      <p:sp>
        <p:nvSpPr>
          <p:cNvPr id="4" name="object 4"/>
          <p:cNvSpPr txBox="1"/>
          <p:nvPr/>
        </p:nvSpPr>
        <p:spPr>
          <a:xfrm>
            <a:off x="4134210" y="6726035"/>
            <a:ext cx="3341177" cy="805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9147">
              <a:lnSpc>
                <a:spcPts val="631"/>
              </a:lnSpc>
              <a:spcBef>
                <a:spcPts val="29"/>
              </a:spcBef>
            </a:pPr>
            <a:endParaRPr sz="600" dirty="0"/>
          </a:p>
        </p:txBody>
      </p:sp>
      <p:sp>
        <p:nvSpPr>
          <p:cNvPr id="2" name="object 2"/>
          <p:cNvSpPr txBox="1"/>
          <p:nvPr/>
        </p:nvSpPr>
        <p:spPr>
          <a:xfrm>
            <a:off x="157498" y="1218461"/>
            <a:ext cx="10349772" cy="934851"/>
          </a:xfrm>
          <a:prstGeom prst="rect">
            <a:avLst/>
          </a:prstGeom>
          <a:solidFill>
            <a:srgbClr val="D8DFF4"/>
          </a:solidFill>
        </p:spPr>
        <p:txBody>
          <a:bodyPr wrap="square" lIns="0" tIns="0" rIns="0" bIns="0" rtlCol="0">
            <a:noAutofit/>
          </a:bodyPr>
          <a:lstStyle/>
          <a:p>
            <a:pPr marL="105656" marR="224398">
              <a:lnSpc>
                <a:spcPts val="3406"/>
              </a:lnSpc>
              <a:spcBef>
                <a:spcPts val="407"/>
              </a:spcBef>
            </a:pPr>
            <a:r>
              <a:rPr sz="1800" dirty="0" err="1" smtClean="0">
                <a:latin typeface="Palatino Linotype"/>
                <a:cs typeface="Palatino Linotype"/>
              </a:rPr>
              <a:t>Недо</a:t>
            </a:r>
            <a:r>
              <a:rPr sz="1800" spc="-10" dirty="0" err="1" smtClean="0">
                <a:latin typeface="Palatino Linotype"/>
                <a:cs typeface="Palatino Linotype"/>
              </a:rPr>
              <a:t>с</a:t>
            </a:r>
            <a:r>
              <a:rPr sz="1800" dirty="0" err="1" smtClean="0">
                <a:latin typeface="Palatino Linotype"/>
                <a:cs typeface="Palatino Linotype"/>
              </a:rPr>
              <a:t>тат</a:t>
            </a:r>
            <a:r>
              <a:rPr sz="1800" spc="-10" dirty="0" err="1" smtClean="0">
                <a:latin typeface="Palatino Linotype"/>
                <a:cs typeface="Palatino Linotype"/>
              </a:rPr>
              <a:t>о</a:t>
            </a:r>
            <a:r>
              <a:rPr sz="1800" dirty="0" err="1" smtClean="0">
                <a:latin typeface="Palatino Linotype"/>
                <a:cs typeface="Palatino Linotype"/>
              </a:rPr>
              <a:t>чн</a:t>
            </a:r>
            <a:r>
              <a:rPr sz="1800" spc="5" dirty="0" err="1" smtClean="0">
                <a:latin typeface="Palatino Linotype"/>
                <a:cs typeface="Palatino Linotype"/>
              </a:rPr>
              <a:t>а</a:t>
            </a:r>
            <a:r>
              <a:rPr sz="1800" dirty="0" err="1" smtClean="0">
                <a:latin typeface="Palatino Linotype"/>
                <a:cs typeface="Palatino Linotype"/>
              </a:rPr>
              <a:t>я</a:t>
            </a:r>
            <a:r>
              <a:rPr sz="1800" dirty="0" smtClean="0">
                <a:latin typeface="Palatino Linotype"/>
                <a:cs typeface="Palatino Linotype"/>
              </a:rPr>
              <a:t> </a:t>
            </a:r>
            <a:r>
              <a:rPr sz="1800" dirty="0" err="1" smtClean="0">
                <a:latin typeface="Palatino Linotype"/>
                <a:cs typeface="Palatino Linotype"/>
              </a:rPr>
              <a:t>э</a:t>
            </a:r>
            <a:r>
              <a:rPr sz="1800" spc="5" dirty="0" err="1" smtClean="0">
                <a:latin typeface="Palatino Linotype"/>
                <a:cs typeface="Palatino Linotype"/>
              </a:rPr>
              <a:t>ф</a:t>
            </a:r>
            <a:r>
              <a:rPr sz="1800" dirty="0" err="1" smtClean="0">
                <a:latin typeface="Palatino Linotype"/>
                <a:cs typeface="Palatino Linotype"/>
              </a:rPr>
              <a:t>ф</a:t>
            </a:r>
            <a:r>
              <a:rPr sz="1800" spc="5" dirty="0" err="1" smtClean="0">
                <a:latin typeface="Palatino Linotype"/>
                <a:cs typeface="Palatino Linotype"/>
              </a:rPr>
              <a:t>е</a:t>
            </a:r>
            <a:r>
              <a:rPr sz="1800" dirty="0" err="1" smtClean="0">
                <a:latin typeface="Palatino Linotype"/>
                <a:cs typeface="Palatino Linotype"/>
              </a:rPr>
              <a:t>ктивно</a:t>
            </a:r>
            <a:r>
              <a:rPr sz="1800" spc="-10" dirty="0" err="1" smtClean="0">
                <a:latin typeface="Palatino Linotype"/>
                <a:cs typeface="Palatino Linotype"/>
              </a:rPr>
              <a:t>с</a:t>
            </a:r>
            <a:r>
              <a:rPr sz="1800" dirty="0" err="1" smtClean="0">
                <a:latin typeface="Palatino Linotype"/>
                <a:cs typeface="Palatino Linotype"/>
              </a:rPr>
              <a:t>ть</a:t>
            </a:r>
            <a:r>
              <a:rPr sz="1800" dirty="0" smtClean="0">
                <a:latin typeface="Palatino Linotype"/>
                <a:cs typeface="Palatino Linotype"/>
              </a:rPr>
              <a:t> </a:t>
            </a:r>
            <a:r>
              <a:rPr sz="1800" spc="-5" dirty="0" err="1" smtClean="0">
                <a:latin typeface="Palatino Linotype"/>
                <a:cs typeface="Palatino Linotype"/>
              </a:rPr>
              <a:t>о</a:t>
            </a:r>
            <a:r>
              <a:rPr sz="1800" dirty="0" err="1" smtClean="0">
                <a:latin typeface="Palatino Linotype"/>
                <a:cs typeface="Palatino Linotype"/>
              </a:rPr>
              <a:t>хла</a:t>
            </a:r>
            <a:r>
              <a:rPr sz="1800" spc="5" dirty="0" err="1" smtClean="0">
                <a:latin typeface="Palatino Linotype"/>
                <a:cs typeface="Palatino Linotype"/>
              </a:rPr>
              <a:t>ж</a:t>
            </a:r>
            <a:r>
              <a:rPr sz="1800" dirty="0" err="1" smtClean="0">
                <a:latin typeface="Palatino Linotype"/>
                <a:cs typeface="Palatino Linotype"/>
              </a:rPr>
              <a:t>дения</a:t>
            </a:r>
            <a:r>
              <a:rPr sz="1800" dirty="0" smtClean="0">
                <a:latin typeface="Palatino Linotype"/>
                <a:cs typeface="Palatino Linotype"/>
              </a:rPr>
              <a:t> </a:t>
            </a:r>
            <a:r>
              <a:rPr sz="1800" dirty="0" err="1" smtClean="0">
                <a:latin typeface="Palatino Linotype"/>
                <a:cs typeface="Palatino Linotype"/>
              </a:rPr>
              <a:t>лаз</a:t>
            </a:r>
            <a:r>
              <a:rPr sz="1800" spc="5" dirty="0" err="1" smtClean="0">
                <a:latin typeface="Palatino Linotype"/>
                <a:cs typeface="Palatino Linotype"/>
              </a:rPr>
              <a:t>е</a:t>
            </a:r>
            <a:r>
              <a:rPr sz="1800" dirty="0" err="1" smtClean="0">
                <a:latin typeface="Palatino Linotype"/>
                <a:cs typeface="Palatino Linotype"/>
              </a:rPr>
              <a:t>рн</a:t>
            </a:r>
            <a:r>
              <a:rPr sz="1800" spc="5" dirty="0" err="1" smtClean="0">
                <a:latin typeface="Palatino Linotype"/>
                <a:cs typeface="Palatino Linotype"/>
              </a:rPr>
              <a:t>ы</a:t>
            </a:r>
            <a:r>
              <a:rPr sz="1800" dirty="0" err="1" smtClean="0">
                <a:latin typeface="Palatino Linotype"/>
                <a:cs typeface="Palatino Linotype"/>
              </a:rPr>
              <a:t>х</a:t>
            </a:r>
            <a:r>
              <a:rPr sz="1800" spc="-98" dirty="0" smtClean="0">
                <a:latin typeface="Palatino Linotype"/>
                <a:cs typeface="Palatino Linotype"/>
              </a:rPr>
              <a:t> </a:t>
            </a:r>
            <a:r>
              <a:rPr sz="1800" dirty="0" err="1" smtClean="0">
                <a:latin typeface="Palatino Linotype"/>
                <a:cs typeface="Palatino Linotype"/>
              </a:rPr>
              <a:t>ди</a:t>
            </a:r>
            <a:r>
              <a:rPr sz="1800" spc="-5" dirty="0" err="1" smtClean="0">
                <a:latin typeface="Palatino Linotype"/>
                <a:cs typeface="Palatino Linotype"/>
              </a:rPr>
              <a:t>о</a:t>
            </a:r>
            <a:r>
              <a:rPr sz="1800" dirty="0" err="1" smtClean="0">
                <a:latin typeface="Palatino Linotype"/>
                <a:cs typeface="Palatino Linotype"/>
              </a:rPr>
              <a:t>дов</a:t>
            </a:r>
            <a:r>
              <a:rPr sz="1800" dirty="0" smtClean="0">
                <a:latin typeface="Palatino Linotype"/>
                <a:cs typeface="Palatino Linotype"/>
              </a:rPr>
              <a:t> </a:t>
            </a:r>
            <a:r>
              <a:rPr sz="1800" dirty="0" err="1" smtClean="0">
                <a:latin typeface="Palatino Linotype"/>
                <a:cs typeface="Palatino Linotype"/>
              </a:rPr>
              <a:t>о</a:t>
            </a:r>
            <a:r>
              <a:rPr sz="1800" spc="-10" dirty="0" err="1" smtClean="0">
                <a:latin typeface="Palatino Linotype"/>
                <a:cs typeface="Palatino Linotype"/>
              </a:rPr>
              <a:t>г</a:t>
            </a:r>
            <a:r>
              <a:rPr sz="1800" dirty="0" err="1" smtClean="0">
                <a:latin typeface="Palatino Linotype"/>
                <a:cs typeface="Palatino Linotype"/>
              </a:rPr>
              <a:t>ра</a:t>
            </a:r>
            <a:r>
              <a:rPr sz="1800" spc="10" dirty="0" err="1" smtClean="0">
                <a:latin typeface="Palatino Linotype"/>
                <a:cs typeface="Palatino Linotype"/>
              </a:rPr>
              <a:t>н</a:t>
            </a:r>
            <a:r>
              <a:rPr sz="1800" dirty="0" err="1" smtClean="0">
                <a:latin typeface="Palatino Linotype"/>
                <a:cs typeface="Palatino Linotype"/>
              </a:rPr>
              <a:t>ич</a:t>
            </a:r>
            <a:r>
              <a:rPr sz="1800" spc="5" dirty="0" err="1" smtClean="0">
                <a:latin typeface="Palatino Linotype"/>
                <a:cs typeface="Palatino Linotype"/>
              </a:rPr>
              <a:t>и</a:t>
            </a:r>
            <a:r>
              <a:rPr sz="1800" dirty="0" err="1" smtClean="0">
                <a:latin typeface="Palatino Linotype"/>
                <a:cs typeface="Palatino Linotype"/>
              </a:rPr>
              <a:t>вает</a:t>
            </a:r>
            <a:r>
              <a:rPr sz="1800" dirty="0" smtClean="0">
                <a:latin typeface="Palatino Linotype"/>
                <a:cs typeface="Palatino Linotype"/>
              </a:rPr>
              <a:t> </a:t>
            </a:r>
            <a:r>
              <a:rPr sz="1800" dirty="0" err="1" smtClean="0">
                <a:latin typeface="Palatino Linotype"/>
                <a:cs typeface="Palatino Linotype"/>
              </a:rPr>
              <a:t>м</a:t>
            </a:r>
            <a:r>
              <a:rPr sz="1800" spc="-10" dirty="0" err="1" smtClean="0">
                <a:latin typeface="Palatino Linotype"/>
                <a:cs typeface="Palatino Linotype"/>
              </a:rPr>
              <a:t>о</a:t>
            </a:r>
            <a:r>
              <a:rPr sz="1800" dirty="0" err="1" smtClean="0">
                <a:latin typeface="Palatino Linotype"/>
                <a:cs typeface="Palatino Linotype"/>
              </a:rPr>
              <a:t>щ</a:t>
            </a:r>
            <a:r>
              <a:rPr sz="1800" spc="5" dirty="0" err="1" smtClean="0">
                <a:latin typeface="Palatino Linotype"/>
                <a:cs typeface="Palatino Linotype"/>
              </a:rPr>
              <a:t>н</a:t>
            </a:r>
            <a:r>
              <a:rPr sz="1800" dirty="0" err="1" smtClean="0">
                <a:latin typeface="Palatino Linotype"/>
                <a:cs typeface="Palatino Linotype"/>
              </a:rPr>
              <a:t>о</a:t>
            </a:r>
            <a:r>
              <a:rPr sz="1800" spc="-10" dirty="0" err="1" smtClean="0">
                <a:latin typeface="Palatino Linotype"/>
                <a:cs typeface="Palatino Linotype"/>
              </a:rPr>
              <a:t>с</a:t>
            </a:r>
            <a:r>
              <a:rPr sz="1800" dirty="0" err="1" smtClean="0">
                <a:latin typeface="Palatino Linotype"/>
                <a:cs typeface="Palatino Linotype"/>
              </a:rPr>
              <a:t>ть</a:t>
            </a:r>
            <a:r>
              <a:rPr sz="1800" spc="-104" dirty="0" smtClean="0">
                <a:latin typeface="Palatino Linotype"/>
                <a:cs typeface="Palatino Linotype"/>
              </a:rPr>
              <a:t> </a:t>
            </a:r>
            <a:r>
              <a:rPr sz="1800" dirty="0" smtClean="0">
                <a:latin typeface="Palatino Linotype"/>
                <a:cs typeface="Palatino Linotype"/>
              </a:rPr>
              <a:t>л</a:t>
            </a:r>
            <a:r>
              <a:rPr sz="1800" spc="5" dirty="0" smtClean="0">
                <a:latin typeface="Palatino Linotype"/>
                <a:cs typeface="Palatino Linotype"/>
              </a:rPr>
              <a:t>а</a:t>
            </a:r>
            <a:r>
              <a:rPr sz="1800" dirty="0" smtClean="0">
                <a:latin typeface="Palatino Linotype"/>
                <a:cs typeface="Palatino Linotype"/>
              </a:rPr>
              <a:t>зеров</a:t>
            </a:r>
            <a:endParaRPr sz="1800" dirty="0">
              <a:latin typeface="Palatino Linotype"/>
              <a:cs typeface="Palatino Linotyp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Изображение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0" y="0"/>
            <a:ext cx="10693400" cy="7562850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7702031" y="2489018"/>
            <a:ext cx="3097732" cy="42856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89820" y="3025140"/>
            <a:ext cx="2294950" cy="32142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84121" y="3019888"/>
            <a:ext cx="2306199" cy="3224715"/>
          </a:xfrm>
          <a:custGeom>
            <a:avLst/>
            <a:gdLst/>
            <a:ahLst/>
            <a:cxnLst/>
            <a:rect l="l" t="t" r="r" b="b"/>
            <a:pathLst>
              <a:path w="1952625" h="2924175">
                <a:moveTo>
                  <a:pt x="0" y="2924175"/>
                </a:moveTo>
                <a:lnTo>
                  <a:pt x="1952625" y="2924175"/>
                </a:lnTo>
                <a:lnTo>
                  <a:pt x="1952625" y="0"/>
                </a:lnTo>
                <a:lnTo>
                  <a:pt x="0" y="0"/>
                </a:lnTo>
                <a:lnTo>
                  <a:pt x="0" y="2924175"/>
                </a:lnTo>
                <a:close/>
              </a:path>
            </a:pathLst>
          </a:custGeom>
          <a:ln w="9525">
            <a:solidFill>
              <a:srgbClr val="6600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265674" y="309806"/>
            <a:ext cx="5924146" cy="4767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573">
              <a:lnSpc>
                <a:spcPts val="3861"/>
              </a:lnSpc>
              <a:spcBef>
                <a:spcPts val="193"/>
              </a:spcBef>
            </a:pPr>
            <a:r>
              <a:rPr lang="ru-RU" sz="2600" dirty="0" smtClean="0">
                <a:solidFill>
                  <a:srgbClr val="0070C0"/>
                </a:solidFill>
                <a:latin typeface="+mj-lt"/>
                <a:cs typeface="+mj-cs"/>
              </a:rPr>
              <a:t>Новые требования к </a:t>
            </a:r>
            <a:r>
              <a:rPr lang="ru-RU" sz="2600" dirty="0" err="1" smtClean="0">
                <a:solidFill>
                  <a:srgbClr val="0070C0"/>
                </a:solidFill>
                <a:latin typeface="+mj-lt"/>
                <a:cs typeface="+mj-cs"/>
              </a:rPr>
              <a:t>термоинтерфейсам</a:t>
            </a:r>
            <a:endParaRPr lang="ru-RU" sz="2600" dirty="0">
              <a:solidFill>
                <a:srgbClr val="0070C0"/>
              </a:solidFill>
              <a:latin typeface="+mj-lt"/>
              <a:cs typeface="+mj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4996" y="1453358"/>
            <a:ext cx="10282273" cy="11712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573" marR="52515">
              <a:lnSpc>
                <a:spcPts val="2920"/>
              </a:lnSpc>
              <a:spcBef>
                <a:spcPts val="146"/>
              </a:spcBef>
            </a:pPr>
            <a:r>
              <a:rPr sz="2500" dirty="0" smtClean="0">
                <a:latin typeface="Palatino Linotype"/>
                <a:cs typeface="Palatino Linotype"/>
              </a:rPr>
              <a:t>Быстрое развитие силовой  и </a:t>
            </a:r>
            <a:r>
              <a:rPr sz="2500" dirty="0" err="1" smtClean="0">
                <a:latin typeface="Palatino Linotype"/>
                <a:cs typeface="Palatino Linotype"/>
              </a:rPr>
              <a:t>оптоэлектроники</a:t>
            </a:r>
            <a:r>
              <a:rPr sz="2500" dirty="0" smtClean="0">
                <a:latin typeface="Palatino Linotype"/>
                <a:cs typeface="Palatino Linotype"/>
              </a:rPr>
              <a:t> ставит </a:t>
            </a:r>
            <a:r>
              <a:rPr sz="2500" dirty="0" err="1" smtClean="0">
                <a:latin typeface="Palatino Linotype"/>
                <a:cs typeface="Palatino Linotype"/>
              </a:rPr>
              <a:t>новые</a:t>
            </a:r>
            <a:r>
              <a:rPr sz="2500" dirty="0" smtClean="0">
                <a:latin typeface="Palatino Linotype"/>
                <a:cs typeface="Palatino Linotype"/>
              </a:rPr>
              <a:t> </a:t>
            </a:r>
            <a:r>
              <a:rPr sz="2500" dirty="0" err="1" smtClean="0">
                <a:latin typeface="Palatino Linotype"/>
                <a:cs typeface="Palatino Linotype"/>
              </a:rPr>
              <a:t>требования</a:t>
            </a:r>
            <a:r>
              <a:rPr lang="ru-RU" sz="2500" dirty="0" smtClean="0">
                <a:latin typeface="Palatino Linotype"/>
                <a:cs typeface="Palatino Linotype"/>
              </a:rPr>
              <a:t> </a:t>
            </a:r>
            <a:r>
              <a:rPr sz="2500" dirty="0" smtClean="0">
                <a:latin typeface="Palatino Linotype"/>
                <a:cs typeface="Palatino Linotype"/>
              </a:rPr>
              <a:t>к материалам термоинтерфейсов:</a:t>
            </a:r>
            <a:endParaRPr sz="2500" dirty="0">
              <a:latin typeface="Palatino Linotype"/>
              <a:cs typeface="Palatino Linotyp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4989" y="3627117"/>
            <a:ext cx="7018705" cy="27849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marL="14573" marR="52463">
              <a:lnSpc>
                <a:spcPts val="2920"/>
              </a:lnSpc>
              <a:spcBef>
                <a:spcPts val="146"/>
              </a:spcBef>
            </a:pPr>
            <a:r>
              <a:rPr sz="3300" baseline="6102" dirty="0" smtClean="0">
                <a:solidFill>
                  <a:srgbClr val="FF6600"/>
                </a:solidFill>
                <a:latin typeface="Arial"/>
                <a:cs typeface="Arial"/>
              </a:rPr>
              <a:t>•   </a:t>
            </a:r>
            <a:r>
              <a:rPr sz="3300" spc="248" baseline="6102" dirty="0" smtClean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4100" b="1" baseline="4117" dirty="0" smtClean="0">
                <a:solidFill>
                  <a:srgbClr val="6600CC"/>
                </a:solidFill>
                <a:latin typeface="Palatino Linotype"/>
                <a:cs typeface="Palatino Linotype"/>
              </a:rPr>
              <a:t>Высокая</a:t>
            </a:r>
            <a:r>
              <a:rPr sz="4100" b="1" spc="-10" baseline="4117" dirty="0" smtClean="0">
                <a:solidFill>
                  <a:srgbClr val="6600CC"/>
                </a:solidFill>
                <a:latin typeface="Palatino Linotype"/>
                <a:cs typeface="Palatino Linotype"/>
              </a:rPr>
              <a:t> </a:t>
            </a:r>
            <a:r>
              <a:rPr sz="4100" b="1" baseline="4117" dirty="0" smtClean="0">
                <a:solidFill>
                  <a:srgbClr val="6600CC"/>
                </a:solidFill>
                <a:latin typeface="Palatino Linotype"/>
                <a:cs typeface="Palatino Linotype"/>
              </a:rPr>
              <a:t>тепл</a:t>
            </a:r>
            <a:r>
              <a:rPr sz="4100" b="1" spc="-5" baseline="4117" dirty="0" smtClean="0">
                <a:solidFill>
                  <a:srgbClr val="6600CC"/>
                </a:solidFill>
                <a:latin typeface="Palatino Linotype"/>
                <a:cs typeface="Palatino Linotype"/>
              </a:rPr>
              <a:t>о</a:t>
            </a:r>
            <a:r>
              <a:rPr sz="4100" b="1" baseline="4117" dirty="0" smtClean="0">
                <a:solidFill>
                  <a:srgbClr val="6600CC"/>
                </a:solidFill>
                <a:latin typeface="Palatino Linotype"/>
                <a:cs typeface="Palatino Linotype"/>
              </a:rPr>
              <a:t>проводность</a:t>
            </a:r>
            <a:endParaRPr sz="2800" dirty="0">
              <a:latin typeface="Palatino Linotype"/>
              <a:cs typeface="Palatino Linotype"/>
            </a:endParaRPr>
          </a:p>
          <a:p>
            <a:pPr marL="14573" marR="52463">
              <a:lnSpc>
                <a:spcPts val="3305"/>
              </a:lnSpc>
              <a:spcBef>
                <a:spcPts val="18"/>
              </a:spcBef>
            </a:pPr>
            <a:r>
              <a:rPr sz="3300" baseline="4577" dirty="0" smtClean="0">
                <a:solidFill>
                  <a:srgbClr val="FF6600"/>
                </a:solidFill>
                <a:latin typeface="Arial"/>
                <a:cs typeface="Arial"/>
              </a:rPr>
              <a:t>•   </a:t>
            </a:r>
            <a:r>
              <a:rPr sz="3300" spc="248" baseline="4577" dirty="0" smtClean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4100" b="1" baseline="3088" dirty="0" err="1" smtClean="0">
                <a:solidFill>
                  <a:srgbClr val="6600CC"/>
                </a:solidFill>
                <a:latin typeface="Palatino Linotype"/>
                <a:cs typeface="Palatino Linotype"/>
              </a:rPr>
              <a:t>Высокое</a:t>
            </a:r>
            <a:r>
              <a:rPr sz="4100" b="1" spc="-29" baseline="3088" dirty="0" smtClean="0">
                <a:solidFill>
                  <a:srgbClr val="6600CC"/>
                </a:solidFill>
                <a:latin typeface="Palatino Linotype"/>
                <a:cs typeface="Palatino Linotype"/>
              </a:rPr>
              <a:t> </a:t>
            </a:r>
            <a:r>
              <a:rPr sz="4100" b="1" baseline="3088" dirty="0" err="1" smtClean="0">
                <a:solidFill>
                  <a:srgbClr val="6600CC"/>
                </a:solidFill>
                <a:latin typeface="Palatino Linotype"/>
                <a:cs typeface="Palatino Linotype"/>
              </a:rPr>
              <a:t>э</a:t>
            </a:r>
            <a:r>
              <a:rPr sz="4100" b="1" spc="-10" baseline="3088" dirty="0" err="1" smtClean="0">
                <a:solidFill>
                  <a:srgbClr val="6600CC"/>
                </a:solidFill>
                <a:latin typeface="Palatino Linotype"/>
                <a:cs typeface="Palatino Linotype"/>
              </a:rPr>
              <a:t>л</a:t>
            </a:r>
            <a:r>
              <a:rPr sz="4100" b="1" baseline="3088" dirty="0" err="1" smtClean="0">
                <a:solidFill>
                  <a:srgbClr val="6600CC"/>
                </a:solidFill>
                <a:latin typeface="Palatino Linotype"/>
                <a:cs typeface="Palatino Linotype"/>
              </a:rPr>
              <a:t>ектросопротивлен</a:t>
            </a:r>
            <a:r>
              <a:rPr lang="ru-RU" sz="4100" b="1" baseline="3088" dirty="0" err="1" smtClean="0">
                <a:solidFill>
                  <a:srgbClr val="6600CC"/>
                </a:solidFill>
                <a:latin typeface="Palatino Linotype"/>
                <a:cs typeface="Palatino Linotype"/>
              </a:rPr>
              <a:t>ие</a:t>
            </a:r>
            <a:endParaRPr sz="2800" dirty="0">
              <a:latin typeface="Palatino Linotype"/>
              <a:cs typeface="Palatino Linotype"/>
            </a:endParaRPr>
          </a:p>
          <a:p>
            <a:pPr marL="14573" marR="52463">
              <a:lnSpc>
                <a:spcPts val="3305"/>
              </a:lnSpc>
            </a:pPr>
            <a:r>
              <a:rPr sz="3300" baseline="4577" dirty="0" smtClean="0">
                <a:solidFill>
                  <a:srgbClr val="FF6600"/>
                </a:solidFill>
                <a:latin typeface="Arial"/>
                <a:cs typeface="Arial"/>
              </a:rPr>
              <a:t>•   </a:t>
            </a:r>
            <a:r>
              <a:rPr sz="3300" spc="248" baseline="4577" dirty="0" smtClean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4100" b="1" baseline="3088" dirty="0" smtClean="0">
                <a:solidFill>
                  <a:srgbClr val="6600CC"/>
                </a:solidFill>
                <a:latin typeface="Palatino Linotype"/>
                <a:cs typeface="Palatino Linotype"/>
              </a:rPr>
              <a:t>С</a:t>
            </a:r>
            <a:r>
              <a:rPr sz="4100" b="1" spc="-5" baseline="3088" dirty="0" smtClean="0">
                <a:solidFill>
                  <a:srgbClr val="6600CC"/>
                </a:solidFill>
                <a:latin typeface="Palatino Linotype"/>
                <a:cs typeface="Palatino Linotype"/>
              </a:rPr>
              <a:t>т</a:t>
            </a:r>
            <a:r>
              <a:rPr sz="4100" b="1" baseline="3088" dirty="0" smtClean="0">
                <a:solidFill>
                  <a:srgbClr val="6600CC"/>
                </a:solidFill>
                <a:latin typeface="Palatino Linotype"/>
                <a:cs typeface="Palatino Linotype"/>
              </a:rPr>
              <a:t>абильность</a:t>
            </a:r>
            <a:r>
              <a:rPr sz="4100" b="1" spc="16" baseline="3088" dirty="0" smtClean="0">
                <a:solidFill>
                  <a:srgbClr val="6600CC"/>
                </a:solidFill>
                <a:latin typeface="Palatino Linotype"/>
                <a:cs typeface="Palatino Linotype"/>
              </a:rPr>
              <a:t> </a:t>
            </a:r>
            <a:r>
              <a:rPr sz="4100" b="1" baseline="3088" dirty="0" smtClean="0">
                <a:solidFill>
                  <a:srgbClr val="6600CC"/>
                </a:solidFill>
                <a:latin typeface="Palatino Linotype"/>
                <a:cs typeface="Palatino Linotype"/>
              </a:rPr>
              <a:t>с</a:t>
            </a:r>
            <a:r>
              <a:rPr sz="4100" b="1" spc="5" baseline="3088" dirty="0" smtClean="0">
                <a:solidFill>
                  <a:srgbClr val="6600CC"/>
                </a:solidFill>
                <a:latin typeface="Palatino Linotype"/>
                <a:cs typeface="Palatino Linotype"/>
              </a:rPr>
              <a:t>в</a:t>
            </a:r>
            <a:r>
              <a:rPr sz="4100" b="1" baseline="3088" dirty="0" smtClean="0">
                <a:solidFill>
                  <a:srgbClr val="6600CC"/>
                </a:solidFill>
                <a:latin typeface="Palatino Linotype"/>
                <a:cs typeface="Palatino Linotype"/>
              </a:rPr>
              <a:t>ойств</a:t>
            </a:r>
            <a:endParaRPr sz="2800" dirty="0">
              <a:latin typeface="Palatino Linotype"/>
              <a:cs typeface="Palatino Linotype"/>
            </a:endParaRPr>
          </a:p>
          <a:p>
            <a:pPr marL="14573" marR="52463">
              <a:lnSpc>
                <a:spcPts val="3305"/>
              </a:lnSpc>
            </a:pPr>
            <a:r>
              <a:rPr sz="3300" baseline="4577" dirty="0" smtClean="0">
                <a:solidFill>
                  <a:srgbClr val="FF6600"/>
                </a:solidFill>
                <a:latin typeface="Arial"/>
                <a:cs typeface="Arial"/>
              </a:rPr>
              <a:t>•   </a:t>
            </a:r>
            <a:r>
              <a:rPr sz="3300" spc="248" baseline="4577" dirty="0" smtClean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4100" b="1" baseline="3088" dirty="0" smtClean="0">
                <a:solidFill>
                  <a:srgbClr val="6600CC"/>
                </a:solidFill>
                <a:latin typeface="Palatino Linotype"/>
                <a:cs typeface="Palatino Linotype"/>
              </a:rPr>
              <a:t>Нетокси</a:t>
            </a:r>
            <a:r>
              <a:rPr sz="4100" b="1" spc="-10" baseline="3088" dirty="0" smtClean="0">
                <a:solidFill>
                  <a:srgbClr val="6600CC"/>
                </a:solidFill>
                <a:latin typeface="Palatino Linotype"/>
                <a:cs typeface="Palatino Linotype"/>
              </a:rPr>
              <a:t>ч</a:t>
            </a:r>
            <a:r>
              <a:rPr sz="4100" b="1" baseline="3088" dirty="0" smtClean="0">
                <a:solidFill>
                  <a:srgbClr val="6600CC"/>
                </a:solidFill>
                <a:latin typeface="Palatino Linotype"/>
                <a:cs typeface="Palatino Linotype"/>
              </a:rPr>
              <a:t>ность</a:t>
            </a:r>
            <a:endParaRPr sz="2800" dirty="0">
              <a:latin typeface="Palatino Linotype"/>
              <a:cs typeface="Palatino Linotype"/>
            </a:endParaRPr>
          </a:p>
          <a:p>
            <a:pPr marL="14573" marR="52463">
              <a:lnSpc>
                <a:spcPts val="3305"/>
              </a:lnSpc>
            </a:pPr>
            <a:r>
              <a:rPr sz="3300" baseline="4577" dirty="0" smtClean="0">
                <a:solidFill>
                  <a:srgbClr val="FF6600"/>
                </a:solidFill>
                <a:latin typeface="Arial"/>
                <a:cs typeface="Arial"/>
              </a:rPr>
              <a:t>•   </a:t>
            </a:r>
            <a:r>
              <a:rPr sz="3300" spc="248" baseline="4577" dirty="0" smtClean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4100" b="1" baseline="3088" dirty="0" smtClean="0">
                <a:solidFill>
                  <a:srgbClr val="6600CC"/>
                </a:solidFill>
                <a:latin typeface="Palatino Linotype"/>
                <a:cs typeface="Palatino Linotype"/>
              </a:rPr>
              <a:t>Бол</a:t>
            </a:r>
            <a:r>
              <a:rPr sz="4100" b="1" spc="-10" baseline="3088" dirty="0" smtClean="0">
                <a:solidFill>
                  <a:srgbClr val="6600CC"/>
                </a:solidFill>
                <a:latin typeface="Palatino Linotype"/>
                <a:cs typeface="Palatino Linotype"/>
              </a:rPr>
              <a:t>ь</a:t>
            </a:r>
            <a:r>
              <a:rPr sz="4100" b="1" baseline="3088" dirty="0" smtClean="0">
                <a:solidFill>
                  <a:srgbClr val="6600CC"/>
                </a:solidFill>
                <a:latin typeface="Palatino Linotype"/>
                <a:cs typeface="Palatino Linotype"/>
              </a:rPr>
              <a:t>ш</a:t>
            </a:r>
            <a:r>
              <a:rPr sz="4100" b="1" spc="-5" baseline="3088" dirty="0" smtClean="0">
                <a:solidFill>
                  <a:srgbClr val="6600CC"/>
                </a:solidFill>
                <a:latin typeface="Palatino Linotype"/>
                <a:cs typeface="Palatino Linotype"/>
              </a:rPr>
              <a:t>о</a:t>
            </a:r>
            <a:r>
              <a:rPr sz="4100" b="1" baseline="3088" dirty="0" smtClean="0">
                <a:solidFill>
                  <a:srgbClr val="6600CC"/>
                </a:solidFill>
                <a:latin typeface="Palatino Linotype"/>
                <a:cs typeface="Palatino Linotype"/>
              </a:rPr>
              <a:t>й</a:t>
            </a:r>
            <a:r>
              <a:rPr sz="4100" b="1" spc="10" baseline="3088" dirty="0" smtClean="0">
                <a:solidFill>
                  <a:srgbClr val="6600CC"/>
                </a:solidFill>
                <a:latin typeface="Palatino Linotype"/>
                <a:cs typeface="Palatino Linotype"/>
              </a:rPr>
              <a:t> </a:t>
            </a:r>
            <a:r>
              <a:rPr sz="4100" b="1" baseline="3088" dirty="0" smtClean="0">
                <a:solidFill>
                  <a:srgbClr val="6600CC"/>
                </a:solidFill>
                <a:latin typeface="Palatino Linotype"/>
                <a:cs typeface="Palatino Linotype"/>
              </a:rPr>
              <a:t>рабочий</a:t>
            </a:r>
            <a:r>
              <a:rPr sz="4100" b="1" spc="5" baseline="3088" dirty="0" smtClean="0">
                <a:solidFill>
                  <a:srgbClr val="6600CC"/>
                </a:solidFill>
                <a:latin typeface="Palatino Linotype"/>
                <a:cs typeface="Palatino Linotype"/>
              </a:rPr>
              <a:t> </a:t>
            </a:r>
            <a:r>
              <a:rPr sz="4100" b="1" baseline="3088" dirty="0" smtClean="0">
                <a:solidFill>
                  <a:srgbClr val="6600CC"/>
                </a:solidFill>
                <a:latin typeface="Palatino Linotype"/>
                <a:cs typeface="Palatino Linotype"/>
              </a:rPr>
              <a:t>ре</a:t>
            </a:r>
            <a:r>
              <a:rPr sz="4100" b="1" spc="5" baseline="3088" dirty="0" smtClean="0">
                <a:solidFill>
                  <a:srgbClr val="6600CC"/>
                </a:solidFill>
                <a:latin typeface="Palatino Linotype"/>
                <a:cs typeface="Palatino Linotype"/>
              </a:rPr>
              <a:t>с</a:t>
            </a:r>
            <a:r>
              <a:rPr sz="4100" b="1" baseline="3088" dirty="0" smtClean="0">
                <a:solidFill>
                  <a:srgbClr val="6600CC"/>
                </a:solidFill>
                <a:latin typeface="Palatino Linotype"/>
                <a:cs typeface="Palatino Linotype"/>
              </a:rPr>
              <a:t>урс</a:t>
            </a:r>
            <a:endParaRPr sz="2800" dirty="0">
              <a:latin typeface="Palatino Linotype"/>
              <a:cs typeface="Palatino Linotype"/>
            </a:endParaRPr>
          </a:p>
          <a:p>
            <a:pPr marL="14573">
              <a:lnSpc>
                <a:spcPts val="3305"/>
              </a:lnSpc>
            </a:pPr>
            <a:r>
              <a:rPr sz="3300" baseline="4577" dirty="0" smtClean="0">
                <a:solidFill>
                  <a:srgbClr val="FF6600"/>
                </a:solidFill>
                <a:latin typeface="Arial"/>
                <a:cs typeface="Arial"/>
              </a:rPr>
              <a:t>•   </a:t>
            </a:r>
            <a:r>
              <a:rPr sz="3300" spc="248" baseline="4577" dirty="0" smtClean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4100" b="1" baseline="3088" dirty="0" smtClean="0">
                <a:solidFill>
                  <a:srgbClr val="6600CC"/>
                </a:solidFill>
                <a:latin typeface="Palatino Linotype"/>
                <a:cs typeface="Palatino Linotype"/>
              </a:rPr>
              <a:t>Тех</a:t>
            </a:r>
            <a:r>
              <a:rPr sz="4100" b="1" spc="5" baseline="3088" dirty="0" smtClean="0">
                <a:solidFill>
                  <a:srgbClr val="6600CC"/>
                </a:solidFill>
                <a:latin typeface="Palatino Linotype"/>
                <a:cs typeface="Palatino Linotype"/>
              </a:rPr>
              <a:t>н</a:t>
            </a:r>
            <a:r>
              <a:rPr sz="4100" b="1" baseline="3088" dirty="0" smtClean="0">
                <a:solidFill>
                  <a:srgbClr val="6600CC"/>
                </a:solidFill>
                <a:latin typeface="Palatino Linotype"/>
                <a:cs typeface="Palatino Linotype"/>
              </a:rPr>
              <a:t>ол</a:t>
            </a:r>
            <a:r>
              <a:rPr sz="4100" b="1" spc="-10" baseline="3088" dirty="0" smtClean="0">
                <a:solidFill>
                  <a:srgbClr val="6600CC"/>
                </a:solidFill>
                <a:latin typeface="Palatino Linotype"/>
                <a:cs typeface="Palatino Linotype"/>
              </a:rPr>
              <a:t>о</a:t>
            </a:r>
            <a:r>
              <a:rPr sz="4100" b="1" baseline="3088" dirty="0" smtClean="0">
                <a:solidFill>
                  <a:srgbClr val="6600CC"/>
                </a:solidFill>
                <a:latin typeface="Palatino Linotype"/>
                <a:cs typeface="Palatino Linotype"/>
              </a:rPr>
              <a:t>гичность</a:t>
            </a:r>
            <a:r>
              <a:rPr sz="4100" b="1" spc="-33" baseline="3088" dirty="0" smtClean="0">
                <a:solidFill>
                  <a:srgbClr val="6600CC"/>
                </a:solidFill>
                <a:latin typeface="Palatino Linotype"/>
                <a:cs typeface="Palatino Linotype"/>
              </a:rPr>
              <a:t> </a:t>
            </a:r>
            <a:r>
              <a:rPr sz="4100" b="1" baseline="3088" dirty="0" smtClean="0">
                <a:solidFill>
                  <a:srgbClr val="6600CC"/>
                </a:solidFill>
                <a:latin typeface="Palatino Linotype"/>
                <a:cs typeface="Palatino Linotype"/>
              </a:rPr>
              <a:t>приме</a:t>
            </a:r>
            <a:r>
              <a:rPr sz="4100" b="1" spc="5" baseline="3088" dirty="0" smtClean="0">
                <a:solidFill>
                  <a:srgbClr val="6600CC"/>
                </a:solidFill>
                <a:latin typeface="Palatino Linotype"/>
                <a:cs typeface="Palatino Linotype"/>
              </a:rPr>
              <a:t>н</a:t>
            </a:r>
            <a:r>
              <a:rPr sz="4100" b="1" baseline="3088" dirty="0" smtClean="0">
                <a:solidFill>
                  <a:srgbClr val="6600CC"/>
                </a:solidFill>
                <a:latin typeface="Palatino Linotype"/>
                <a:cs typeface="Palatino Linotype"/>
              </a:rPr>
              <a:t>е</a:t>
            </a:r>
            <a:r>
              <a:rPr sz="4100" b="1" spc="5" baseline="3088" dirty="0" smtClean="0">
                <a:solidFill>
                  <a:srgbClr val="6600CC"/>
                </a:solidFill>
                <a:latin typeface="Palatino Linotype"/>
                <a:cs typeface="Palatino Linotype"/>
              </a:rPr>
              <a:t>н</a:t>
            </a:r>
            <a:r>
              <a:rPr sz="4100" b="1" baseline="3088" dirty="0" smtClean="0">
                <a:solidFill>
                  <a:srgbClr val="6600CC"/>
                </a:solidFill>
                <a:latin typeface="Palatino Linotype"/>
                <a:cs typeface="Palatino Linotype"/>
              </a:rPr>
              <a:t>ия</a:t>
            </a:r>
            <a:endParaRPr sz="2800" dirty="0">
              <a:latin typeface="Palatino Linotype"/>
              <a:cs typeface="Palatino Linotype"/>
            </a:endParaRPr>
          </a:p>
          <a:p>
            <a:pPr marL="14573" marR="52463">
              <a:lnSpc>
                <a:spcPts val="3305"/>
              </a:lnSpc>
            </a:pPr>
            <a:r>
              <a:rPr sz="3300" baseline="4577" dirty="0" smtClean="0">
                <a:solidFill>
                  <a:srgbClr val="FF6600"/>
                </a:solidFill>
                <a:latin typeface="Arial"/>
                <a:cs typeface="Arial"/>
              </a:rPr>
              <a:t>•   </a:t>
            </a:r>
            <a:r>
              <a:rPr sz="3300" spc="248" baseline="4577" dirty="0" smtClean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4100" b="1" baseline="3088" dirty="0" smtClean="0">
                <a:solidFill>
                  <a:srgbClr val="6600CC"/>
                </a:solidFill>
                <a:latin typeface="Palatino Linotype"/>
                <a:cs typeface="Palatino Linotype"/>
              </a:rPr>
              <a:t>Низкая</a:t>
            </a:r>
            <a:r>
              <a:rPr sz="4100" b="1" spc="-16" baseline="3088" dirty="0" smtClean="0">
                <a:solidFill>
                  <a:srgbClr val="6600CC"/>
                </a:solidFill>
                <a:latin typeface="Palatino Linotype"/>
                <a:cs typeface="Palatino Linotype"/>
              </a:rPr>
              <a:t> </a:t>
            </a:r>
            <a:r>
              <a:rPr sz="4100" b="1" baseline="3088" dirty="0" smtClean="0">
                <a:solidFill>
                  <a:srgbClr val="6600CC"/>
                </a:solidFill>
                <a:latin typeface="Palatino Linotype"/>
                <a:cs typeface="Palatino Linotype"/>
              </a:rPr>
              <a:t>се</a:t>
            </a:r>
            <a:r>
              <a:rPr sz="4100" b="1" spc="5" baseline="3088" dirty="0" smtClean="0">
                <a:solidFill>
                  <a:srgbClr val="6600CC"/>
                </a:solidFill>
                <a:latin typeface="Palatino Linotype"/>
                <a:cs typeface="Palatino Linotype"/>
              </a:rPr>
              <a:t>б</a:t>
            </a:r>
            <a:r>
              <a:rPr sz="4100" b="1" baseline="3088" dirty="0" smtClean="0">
                <a:solidFill>
                  <a:srgbClr val="6600CC"/>
                </a:solidFill>
                <a:latin typeface="Palatino Linotype"/>
                <a:cs typeface="Palatino Linotype"/>
              </a:rPr>
              <a:t>естоим</a:t>
            </a:r>
            <a:r>
              <a:rPr sz="4100" b="1" spc="-10" baseline="3088" dirty="0" smtClean="0">
                <a:solidFill>
                  <a:srgbClr val="6600CC"/>
                </a:solidFill>
                <a:latin typeface="Palatino Linotype"/>
                <a:cs typeface="Palatino Linotype"/>
              </a:rPr>
              <a:t>о</a:t>
            </a:r>
            <a:r>
              <a:rPr sz="4100" b="1" baseline="3088" dirty="0" smtClean="0">
                <a:solidFill>
                  <a:srgbClr val="6600CC"/>
                </a:solidFill>
                <a:latin typeface="Palatino Linotype"/>
                <a:cs typeface="Palatino Linotype"/>
              </a:rPr>
              <a:t>сть</a:t>
            </a:r>
            <a:endParaRPr sz="2800" dirty="0">
              <a:latin typeface="Palatino Linotype"/>
              <a:cs typeface="Palatino Linotype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184121" y="3019888"/>
            <a:ext cx="2306199" cy="32247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9147">
              <a:lnSpc>
                <a:spcPts val="1148"/>
              </a:lnSpc>
            </a:pPr>
            <a:endParaRPr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3870" y="-377825"/>
            <a:ext cx="11762740" cy="8312150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380" y="723898"/>
            <a:ext cx="2491856" cy="1729043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3947" y="5698071"/>
            <a:ext cx="2374900" cy="1206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05227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Изображение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0" y="0"/>
            <a:ext cx="10693400" cy="7562850"/>
          </a:xfrm>
          <a:prstGeom prst="rect">
            <a:avLst/>
          </a:prstGeom>
        </p:spPr>
      </p:pic>
      <p:sp>
        <p:nvSpPr>
          <p:cNvPr id="8195" name="Rectangle 21" descr="Белый мрамор"/>
          <p:cNvSpPr>
            <a:spLocks noChangeArrowheads="1"/>
          </p:cNvSpPr>
          <p:nvPr/>
        </p:nvSpPr>
        <p:spPr bwMode="auto">
          <a:xfrm>
            <a:off x="3699294" y="3622116"/>
            <a:ext cx="2803063" cy="1325249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4927" tIns="52464" rIns="104927" bIns="52464" anchor="ctr"/>
          <a:lstStyle/>
          <a:p>
            <a:pPr algn="ctr"/>
            <a:r>
              <a:rPr lang="ru-RU">
                <a:solidFill>
                  <a:srgbClr val="3333FF"/>
                </a:solidFill>
              </a:rPr>
              <a:t>Наноалмазы</a:t>
            </a:r>
          </a:p>
        </p:txBody>
      </p:sp>
      <p:sp>
        <p:nvSpPr>
          <p:cNvPr id="8196" name="Oval 22" descr="Голубая тисненая бумага"/>
          <p:cNvSpPr>
            <a:spLocks noChangeArrowheads="1"/>
          </p:cNvSpPr>
          <p:nvPr/>
        </p:nvSpPr>
        <p:spPr bwMode="auto">
          <a:xfrm>
            <a:off x="296244" y="3464556"/>
            <a:ext cx="1858085" cy="794800"/>
          </a:xfrm>
          <a:prstGeom prst="ellipse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4927" tIns="52464" rIns="104927" bIns="52464" anchor="ctr"/>
          <a:lstStyle/>
          <a:p>
            <a:pPr algn="ctr"/>
            <a:r>
              <a:rPr lang="ru-RU" sz="1400" dirty="0">
                <a:solidFill>
                  <a:schemeClr val="tx2"/>
                </a:solidFill>
              </a:rPr>
              <a:t>Покрытия</a:t>
            </a:r>
          </a:p>
        </p:txBody>
      </p:sp>
      <p:sp>
        <p:nvSpPr>
          <p:cNvPr id="8197" name="Oval 23" descr="Голубая тисненая бумага"/>
          <p:cNvSpPr>
            <a:spLocks noChangeArrowheads="1"/>
          </p:cNvSpPr>
          <p:nvPr/>
        </p:nvSpPr>
        <p:spPr bwMode="auto">
          <a:xfrm>
            <a:off x="1828085" y="6083544"/>
            <a:ext cx="2435571" cy="1108167"/>
          </a:xfrm>
          <a:prstGeom prst="ellipse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4927" tIns="52464" rIns="104927" bIns="52464" anchor="ctr"/>
          <a:lstStyle/>
          <a:p>
            <a:pPr algn="ctr"/>
            <a:r>
              <a:rPr lang="ru-RU" sz="1400" dirty="0">
                <a:solidFill>
                  <a:schemeClr val="tx2"/>
                </a:solidFill>
              </a:rPr>
              <a:t>Присадки к машинным </a:t>
            </a:r>
          </a:p>
          <a:p>
            <a:pPr algn="ctr"/>
            <a:r>
              <a:rPr lang="ru-RU" sz="1400" dirty="0">
                <a:solidFill>
                  <a:schemeClr val="tx2"/>
                </a:solidFill>
              </a:rPr>
              <a:t>маслам</a:t>
            </a:r>
          </a:p>
        </p:txBody>
      </p:sp>
      <p:sp>
        <p:nvSpPr>
          <p:cNvPr id="8198" name="Oval 24" descr="Голубая тисненая бумага"/>
          <p:cNvSpPr>
            <a:spLocks noChangeArrowheads="1"/>
          </p:cNvSpPr>
          <p:nvPr/>
        </p:nvSpPr>
        <p:spPr bwMode="auto">
          <a:xfrm>
            <a:off x="6845476" y="6242853"/>
            <a:ext cx="2356823" cy="1090662"/>
          </a:xfrm>
          <a:prstGeom prst="ellipse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4927" tIns="52464" rIns="104927" bIns="52464" anchor="ctr"/>
          <a:lstStyle/>
          <a:p>
            <a:pPr algn="ctr"/>
            <a:r>
              <a:rPr lang="ru-RU" sz="1400" dirty="0">
                <a:solidFill>
                  <a:schemeClr val="tx2"/>
                </a:solidFill>
              </a:rPr>
              <a:t>Катализатор горения </a:t>
            </a:r>
          </a:p>
          <a:p>
            <a:pPr algn="ctr"/>
            <a:r>
              <a:rPr lang="ru-RU" sz="1400" dirty="0">
                <a:solidFill>
                  <a:schemeClr val="tx2"/>
                </a:solidFill>
              </a:rPr>
              <a:t>и взрыва</a:t>
            </a:r>
          </a:p>
        </p:txBody>
      </p:sp>
      <p:sp>
        <p:nvSpPr>
          <p:cNvPr id="8199" name="Oval 25" descr="Голубая тисненая бумага"/>
          <p:cNvSpPr>
            <a:spLocks noChangeArrowheads="1"/>
          </p:cNvSpPr>
          <p:nvPr/>
        </p:nvSpPr>
        <p:spPr bwMode="auto">
          <a:xfrm>
            <a:off x="7865454" y="3860205"/>
            <a:ext cx="2493695" cy="784296"/>
          </a:xfrm>
          <a:prstGeom prst="ellipse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4927" tIns="52464" rIns="104927" bIns="52464" anchor="ctr"/>
          <a:lstStyle/>
          <a:p>
            <a:pPr algn="ctr"/>
            <a:r>
              <a:rPr lang="ru-RU" sz="1400" dirty="0">
                <a:solidFill>
                  <a:schemeClr val="tx2"/>
                </a:solidFill>
              </a:rPr>
              <a:t>Отвод тепла в электронике</a:t>
            </a:r>
          </a:p>
        </p:txBody>
      </p:sp>
      <p:sp>
        <p:nvSpPr>
          <p:cNvPr id="8200" name="Oval 26" descr="Голубая тисненая бумага"/>
          <p:cNvSpPr>
            <a:spLocks noChangeArrowheads="1"/>
          </p:cNvSpPr>
          <p:nvPr/>
        </p:nvSpPr>
        <p:spPr bwMode="auto">
          <a:xfrm>
            <a:off x="6674854" y="1479308"/>
            <a:ext cx="2806814" cy="1111668"/>
          </a:xfrm>
          <a:prstGeom prst="ellipse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4927" tIns="52464" rIns="104927" bIns="52464" anchor="ctr"/>
          <a:lstStyle/>
          <a:p>
            <a:pPr algn="ctr"/>
            <a:r>
              <a:rPr lang="ru-RU" sz="1400" dirty="0">
                <a:solidFill>
                  <a:schemeClr val="tx2"/>
                </a:solidFill>
              </a:rPr>
              <a:t>Наполнитель в полимерах </a:t>
            </a:r>
          </a:p>
          <a:p>
            <a:pPr algn="ctr"/>
            <a:r>
              <a:rPr lang="ru-RU" sz="1400" dirty="0">
                <a:solidFill>
                  <a:schemeClr val="tx2"/>
                </a:solidFill>
              </a:rPr>
              <a:t>и резинах</a:t>
            </a:r>
          </a:p>
        </p:txBody>
      </p:sp>
      <p:sp>
        <p:nvSpPr>
          <p:cNvPr id="8201" name="AutoShape 33"/>
          <p:cNvSpPr>
            <a:spLocks noChangeArrowheads="1"/>
          </p:cNvSpPr>
          <p:nvPr/>
        </p:nvSpPr>
        <p:spPr bwMode="auto">
          <a:xfrm rot="6924455">
            <a:off x="3150789" y="5333391"/>
            <a:ext cx="1027637" cy="343117"/>
          </a:xfrm>
          <a:prstGeom prst="rightArrow">
            <a:avLst>
              <a:gd name="adj1" fmla="val 50000"/>
              <a:gd name="adj2" fmla="val 8019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lIns="104927" tIns="52464" rIns="104927" bIns="52464" anchor="ctr"/>
          <a:lstStyle/>
          <a:p>
            <a:pPr algn="ctr"/>
            <a:endParaRPr lang="ru-RU"/>
          </a:p>
        </p:txBody>
      </p:sp>
      <p:sp>
        <p:nvSpPr>
          <p:cNvPr id="8202" name="AutoShape 34"/>
          <p:cNvSpPr>
            <a:spLocks noChangeArrowheads="1"/>
          </p:cNvSpPr>
          <p:nvPr/>
        </p:nvSpPr>
        <p:spPr bwMode="auto">
          <a:xfrm rot="-3205536">
            <a:off x="6116974" y="2847454"/>
            <a:ext cx="1027637" cy="343117"/>
          </a:xfrm>
          <a:prstGeom prst="rightArrow">
            <a:avLst>
              <a:gd name="adj1" fmla="val 50000"/>
              <a:gd name="adj2" fmla="val 8019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4927" tIns="52464" rIns="104927" bIns="52464" anchor="ctr"/>
          <a:lstStyle/>
          <a:p>
            <a:pPr algn="ctr"/>
            <a:endParaRPr lang="ru-RU"/>
          </a:p>
        </p:txBody>
      </p:sp>
      <p:sp>
        <p:nvSpPr>
          <p:cNvPr id="8203" name="AutoShape 35"/>
          <p:cNvSpPr>
            <a:spLocks noChangeArrowheads="1"/>
          </p:cNvSpPr>
          <p:nvPr/>
        </p:nvSpPr>
        <p:spPr bwMode="auto">
          <a:xfrm rot="10800000">
            <a:off x="2422448" y="3781426"/>
            <a:ext cx="1055602" cy="320371"/>
          </a:xfrm>
          <a:prstGeom prst="rightArrow">
            <a:avLst>
              <a:gd name="adj1" fmla="val 50000"/>
              <a:gd name="adj2" fmla="val 7691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lIns="104927" tIns="52464" rIns="104927" bIns="52464" anchor="ctr"/>
          <a:lstStyle/>
          <a:p>
            <a:pPr algn="ctr"/>
            <a:endParaRPr lang="ru-RU"/>
          </a:p>
        </p:txBody>
      </p:sp>
      <p:sp>
        <p:nvSpPr>
          <p:cNvPr id="8204" name="AutoShape 37"/>
          <p:cNvSpPr>
            <a:spLocks noChangeArrowheads="1"/>
          </p:cNvSpPr>
          <p:nvPr/>
        </p:nvSpPr>
        <p:spPr bwMode="auto">
          <a:xfrm rot="3287419">
            <a:off x="6448842" y="5392913"/>
            <a:ext cx="1027637" cy="343118"/>
          </a:xfrm>
          <a:prstGeom prst="rightArrow">
            <a:avLst>
              <a:gd name="adj1" fmla="val 50000"/>
              <a:gd name="adj2" fmla="val 8019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104927" tIns="52464" rIns="104927" bIns="52464" anchor="ctr"/>
          <a:lstStyle/>
          <a:p>
            <a:pPr algn="ctr"/>
            <a:endParaRPr lang="ru-RU"/>
          </a:p>
        </p:txBody>
      </p:sp>
      <p:sp>
        <p:nvSpPr>
          <p:cNvPr id="8205" name="AutoShape 38"/>
          <p:cNvSpPr>
            <a:spLocks noChangeArrowheads="1"/>
          </p:cNvSpPr>
          <p:nvPr/>
        </p:nvSpPr>
        <p:spPr bwMode="auto">
          <a:xfrm>
            <a:off x="6590481" y="4098295"/>
            <a:ext cx="1100600" cy="320370"/>
          </a:xfrm>
          <a:prstGeom prst="rightArrow">
            <a:avLst>
              <a:gd name="adj1" fmla="val 50000"/>
              <a:gd name="adj2" fmla="val 8019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4927" tIns="52464" rIns="104927" bIns="52464" anchor="ctr"/>
          <a:lstStyle/>
          <a:p>
            <a:pPr algn="ctr"/>
            <a:endParaRPr lang="ru-RU"/>
          </a:p>
        </p:txBody>
      </p:sp>
      <p:sp>
        <p:nvSpPr>
          <p:cNvPr id="8206" name="Oval 41" descr="Голубая тисненая бумага"/>
          <p:cNvSpPr>
            <a:spLocks noChangeArrowheads="1"/>
          </p:cNvSpPr>
          <p:nvPr/>
        </p:nvSpPr>
        <p:spPr bwMode="auto">
          <a:xfrm>
            <a:off x="1828085" y="1636868"/>
            <a:ext cx="2210576" cy="954109"/>
          </a:xfrm>
          <a:prstGeom prst="ellipse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4927" tIns="52464" rIns="104927" bIns="52464" anchor="ctr"/>
          <a:lstStyle/>
          <a:p>
            <a:pPr algn="ctr"/>
            <a:r>
              <a:rPr lang="ru-RU" sz="1400" dirty="0" err="1">
                <a:solidFill>
                  <a:schemeClr val="tx2"/>
                </a:solidFill>
              </a:rPr>
              <a:t>Био-апплицакии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8207" name="AutoShape 42"/>
          <p:cNvSpPr>
            <a:spLocks noChangeArrowheads="1"/>
          </p:cNvSpPr>
          <p:nvPr/>
        </p:nvSpPr>
        <p:spPr bwMode="auto">
          <a:xfrm rot="-6723892">
            <a:off x="3266073" y="2868462"/>
            <a:ext cx="842068" cy="343117"/>
          </a:xfrm>
          <a:prstGeom prst="rightArrow">
            <a:avLst>
              <a:gd name="adj1" fmla="val 50000"/>
              <a:gd name="adj2" fmla="val 6571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lIns="104927" tIns="52464" rIns="104927" bIns="52464" anchor="ctr"/>
          <a:lstStyle/>
          <a:p>
            <a:pPr algn="ctr"/>
            <a:endParaRPr lang="ru-RU"/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-146246" y="297612"/>
            <a:ext cx="10946010" cy="889335"/>
          </a:xfrm>
          <a:prstGeom prst="rect">
            <a:avLst/>
          </a:prstGeom>
        </p:spPr>
        <p:txBody>
          <a:bodyPr lIns="104927" tIns="52464" rIns="104927" bIns="52464"/>
          <a:lstStyle/>
          <a:p>
            <a:pPr algn="ctr" eaLnBrk="0" hangingPunct="0">
              <a:defRPr/>
            </a:pPr>
            <a:r>
              <a:rPr lang="ru-RU" sz="2600" dirty="0">
                <a:solidFill>
                  <a:srgbClr val="0070C0"/>
                </a:solidFill>
                <a:latin typeface="+mj-lt"/>
                <a:cs typeface="+mj-cs"/>
              </a:rPr>
              <a:t>Области применения </a:t>
            </a:r>
            <a:r>
              <a:rPr lang="ru-RU" sz="2600" dirty="0" err="1">
                <a:solidFill>
                  <a:srgbClr val="0070C0"/>
                </a:solidFill>
                <a:latin typeface="+mj-lt"/>
                <a:cs typeface="+mj-cs"/>
              </a:rPr>
              <a:t>наноалмазов</a:t>
            </a:r>
            <a:r>
              <a:rPr lang="ru-RU" sz="2600" dirty="0">
                <a:solidFill>
                  <a:srgbClr val="0070C0"/>
                </a:solidFill>
                <a:latin typeface="+mj-lt"/>
                <a:cs typeface="+mj-cs"/>
              </a:rPr>
              <a:t> детонационного синтеза</a:t>
            </a:r>
          </a:p>
          <a:p>
            <a:pPr eaLnBrk="0" hangingPunct="0">
              <a:defRPr/>
            </a:pPr>
            <a:endParaRPr lang="ru-RU" sz="2600" dirty="0">
              <a:solidFill>
                <a:schemeClr val="bg1"/>
              </a:solidFill>
              <a:latin typeface="+mj-lt"/>
              <a:cs typeface="+mj-cs"/>
            </a:endParaRPr>
          </a:p>
        </p:txBody>
      </p:sp>
      <p:pic>
        <p:nvPicPr>
          <p:cNvPr id="8209" name="Picture 2" descr="C:\Documents and Settings\Admin\Рабочий стол\328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24910" y="922599"/>
            <a:ext cx="1614340" cy="1130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0" name="Picture 3" descr="C:\Documents and Settings\Admin\Рабочий стол\216403f7d74f619e11a84c450c9e3d62_resized_width_a21e4ef7ba6ac469b954b45510a1d565_500_q9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6243" y="1160688"/>
            <a:ext cx="1276848" cy="1267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1" name="Picture 4" descr="C:\Documents and Settings\Admin\Рабочий стол\50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41712" y="2748536"/>
            <a:ext cx="1400594" cy="800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2" name="Picture 5" descr="C:\Documents and Settings\Admin\Рабочий стол\motornoe-masl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6865" y="5845453"/>
            <a:ext cx="1102476" cy="1372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3" name="Picture 6" descr="C:\Documents and Settings\Admin\Рабочий стол\viglo_oil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64278" y="6242853"/>
            <a:ext cx="1906833" cy="102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4" name="Picture 7" descr="C:\Documents and Settings\Admin\Рабочий стол\applyingpaste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325210" y="4814314"/>
            <a:ext cx="1458718" cy="1085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5" name="Picture 8" descr="C:\Documents and Settings\Admin\Рабочий стол\logo_nanomarket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6865" y="4338135"/>
            <a:ext cx="1379970" cy="964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Изображение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0" y="0"/>
            <a:ext cx="10693400" cy="7562850"/>
          </a:xfrm>
          <a:prstGeom prst="rect">
            <a:avLst/>
          </a:prstGeom>
        </p:spPr>
      </p:pic>
      <p:sp>
        <p:nvSpPr>
          <p:cNvPr id="20482" name="Rectangle 8"/>
          <p:cNvSpPr>
            <a:spLocks noChangeArrowheads="1"/>
          </p:cNvSpPr>
          <p:nvPr/>
        </p:nvSpPr>
        <p:spPr bwMode="auto">
          <a:xfrm>
            <a:off x="4123035" y="2589226"/>
            <a:ext cx="10799763" cy="429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927" tIns="52464" rIns="104927" bIns="52464">
            <a:spAutoFit/>
          </a:bodyPr>
          <a:lstStyle/>
          <a:p>
            <a:endParaRPr lang="ru-RU" dirty="0"/>
          </a:p>
        </p:txBody>
      </p:sp>
      <p:sp>
        <p:nvSpPr>
          <p:cNvPr id="20484" name="Rectangle 10"/>
          <p:cNvSpPr>
            <a:spLocks noChangeArrowheads="1"/>
          </p:cNvSpPr>
          <p:nvPr/>
        </p:nvSpPr>
        <p:spPr bwMode="auto">
          <a:xfrm>
            <a:off x="4123035" y="2589226"/>
            <a:ext cx="10799763" cy="429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927" tIns="52464" rIns="104927" bIns="52464">
            <a:spAutoFit/>
          </a:bodyPr>
          <a:lstStyle/>
          <a:p>
            <a:endParaRPr lang="ru-RU" dirty="0"/>
          </a:p>
        </p:txBody>
      </p:sp>
      <p:sp>
        <p:nvSpPr>
          <p:cNvPr id="20486" name="Rectangle 12"/>
          <p:cNvSpPr>
            <a:spLocks noChangeArrowheads="1"/>
          </p:cNvSpPr>
          <p:nvPr/>
        </p:nvSpPr>
        <p:spPr bwMode="auto">
          <a:xfrm>
            <a:off x="4123035" y="2589226"/>
            <a:ext cx="10799763" cy="429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927" tIns="52464" rIns="104927" bIns="52464">
            <a:spAutoFit/>
          </a:bodyPr>
          <a:lstStyle/>
          <a:p>
            <a:endParaRPr lang="ru-RU" dirty="0"/>
          </a:p>
        </p:txBody>
      </p:sp>
      <p:sp>
        <p:nvSpPr>
          <p:cNvPr id="20487" name="Rectangle 14"/>
          <p:cNvSpPr>
            <a:spLocks noChangeArrowheads="1"/>
          </p:cNvSpPr>
          <p:nvPr/>
        </p:nvSpPr>
        <p:spPr bwMode="auto">
          <a:xfrm>
            <a:off x="4123035" y="2589226"/>
            <a:ext cx="10799763" cy="429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927" tIns="52464" rIns="104927" bIns="52464">
            <a:spAutoFit/>
          </a:bodyPr>
          <a:lstStyle/>
          <a:p>
            <a:endParaRPr lang="ru-RU" dirty="0"/>
          </a:p>
        </p:txBody>
      </p:sp>
      <p:sp>
        <p:nvSpPr>
          <p:cNvPr id="20489" name="Rectangle 16"/>
          <p:cNvSpPr>
            <a:spLocks noChangeArrowheads="1"/>
          </p:cNvSpPr>
          <p:nvPr/>
        </p:nvSpPr>
        <p:spPr bwMode="auto">
          <a:xfrm>
            <a:off x="4123035" y="2589226"/>
            <a:ext cx="10799763" cy="429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927" tIns="52464" rIns="104927" bIns="52464">
            <a:spAutoFit/>
          </a:bodyPr>
          <a:lstStyle/>
          <a:p>
            <a:endParaRPr lang="ru-RU" dirty="0"/>
          </a:p>
        </p:txBody>
      </p:sp>
      <p:sp>
        <p:nvSpPr>
          <p:cNvPr id="20493" name="Rectangle 22"/>
          <p:cNvSpPr>
            <a:spLocks noChangeArrowheads="1"/>
          </p:cNvSpPr>
          <p:nvPr/>
        </p:nvSpPr>
        <p:spPr bwMode="auto">
          <a:xfrm>
            <a:off x="4443652" y="2888589"/>
            <a:ext cx="10799763" cy="429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927" tIns="52464" rIns="104927" bIns="52464">
            <a:spAutoFit/>
          </a:bodyPr>
          <a:lstStyle/>
          <a:p>
            <a:endParaRPr lang="ru-RU" dirty="0"/>
          </a:p>
        </p:txBody>
      </p:sp>
      <p:sp>
        <p:nvSpPr>
          <p:cNvPr id="20495" name="Rectangle 24"/>
          <p:cNvSpPr>
            <a:spLocks noChangeArrowheads="1"/>
          </p:cNvSpPr>
          <p:nvPr/>
        </p:nvSpPr>
        <p:spPr bwMode="auto">
          <a:xfrm>
            <a:off x="4443652" y="2888589"/>
            <a:ext cx="10799763" cy="429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927" tIns="52464" rIns="104927" bIns="52464">
            <a:spAutoFit/>
          </a:bodyPr>
          <a:lstStyle/>
          <a:p>
            <a:endParaRPr lang="ru-RU" dirty="0"/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149997" y="192572"/>
            <a:ext cx="9768536" cy="546206"/>
          </a:xfrm>
          <a:prstGeom prst="rect">
            <a:avLst/>
          </a:prstGeom>
        </p:spPr>
        <p:txBody>
          <a:bodyPr lIns="104927" tIns="52464" rIns="104927" bIns="52464"/>
          <a:lstStyle/>
          <a:p>
            <a:pPr algn="ctr" eaLnBrk="0" hangingPunct="0">
              <a:defRPr/>
            </a:pPr>
            <a:r>
              <a:rPr lang="ru-RU" sz="2600" dirty="0" smtClean="0">
                <a:solidFill>
                  <a:srgbClr val="0070C0"/>
                </a:solidFill>
                <a:latin typeface="+mj-lt"/>
                <a:cs typeface="+mj-cs"/>
              </a:rPr>
              <a:t>Основные свойства алмаза</a:t>
            </a:r>
            <a:endParaRPr lang="ru-RU" sz="2600" dirty="0">
              <a:solidFill>
                <a:srgbClr val="0070C0"/>
              </a:solidFill>
              <a:latin typeface="+mj-lt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1243" y="987373"/>
            <a:ext cx="6275217" cy="5338154"/>
          </a:xfrm>
          <a:prstGeom prst="rect">
            <a:avLst/>
          </a:prstGeom>
        </p:spPr>
        <p:txBody>
          <a:bodyPr wrap="square" lIns="104927" tIns="52464" rIns="104927" bIns="52464">
            <a:spAutoFit/>
          </a:bodyPr>
          <a:lstStyle/>
          <a:p>
            <a:endParaRPr lang="ru-RU" sz="2000" dirty="0" smtClean="0">
              <a:solidFill>
                <a:srgbClr val="335A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335A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Алмаз </a:t>
            </a:r>
            <a:r>
              <a:rPr lang="ru-RU" sz="2000" dirty="0">
                <a:solidFill>
                  <a:srgbClr val="335A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единственный материал в природе, сочетающий высочайшую теплопроводность (</a:t>
            </a:r>
            <a:r>
              <a:rPr lang="ru-RU" sz="2000" dirty="0" smtClean="0">
                <a:solidFill>
                  <a:srgbClr val="335A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 </a:t>
            </a:r>
            <a:r>
              <a:rPr lang="ru-RU" sz="2000" dirty="0">
                <a:solidFill>
                  <a:srgbClr val="335A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Вт/</a:t>
            </a:r>
            <a:r>
              <a:rPr lang="ru-RU" sz="2000" dirty="0" err="1">
                <a:solidFill>
                  <a:srgbClr val="335A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м•К</a:t>
            </a:r>
            <a:r>
              <a:rPr lang="ru-RU" sz="2000" dirty="0">
                <a:solidFill>
                  <a:srgbClr val="335A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со свойствами абсолютного диэлектрика. </a:t>
            </a:r>
            <a:r>
              <a:rPr lang="ru-RU" sz="2000" dirty="0" smtClean="0">
                <a:solidFill>
                  <a:srgbClr val="335A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335A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Наноалмазы</a:t>
            </a:r>
            <a:r>
              <a:rPr lang="ru-RU" sz="2000" dirty="0" smtClean="0">
                <a:solidFill>
                  <a:srgbClr val="335A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335A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(НА) обладают теми же свойствами, а также малым размером (в среднем 4-5 </a:t>
            </a:r>
            <a:r>
              <a:rPr lang="ru-RU" sz="2000" dirty="0" err="1">
                <a:solidFill>
                  <a:srgbClr val="335A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нм</a:t>
            </a:r>
            <a:r>
              <a:rPr lang="ru-RU" sz="2000" dirty="0">
                <a:solidFill>
                  <a:srgbClr val="335A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огромной удельной поверхностью (220-450 м²/г) и покровом из различных функциональных групп, позволяющим химически соединить </a:t>
            </a:r>
            <a:r>
              <a:rPr lang="ru-RU" sz="2000" dirty="0" err="1">
                <a:solidFill>
                  <a:srgbClr val="335A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нанокристалл</a:t>
            </a:r>
            <a:r>
              <a:rPr lang="ru-RU" sz="2000" dirty="0">
                <a:solidFill>
                  <a:srgbClr val="335A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уникальными свойствами с молекулами выбранной </a:t>
            </a:r>
            <a:r>
              <a:rPr lang="ru-RU" sz="2000" dirty="0" smtClean="0">
                <a:solidFill>
                  <a:srgbClr val="335A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матрицы. </a:t>
            </a:r>
          </a:p>
          <a:p>
            <a:endParaRPr lang="ru-RU" sz="2000" dirty="0">
              <a:solidFill>
                <a:srgbClr val="335A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335A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Единичная частица </a:t>
            </a:r>
            <a:r>
              <a:rPr lang="ru-RU" sz="2000" dirty="0" err="1">
                <a:solidFill>
                  <a:srgbClr val="335A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наноалмаза</a:t>
            </a:r>
            <a:r>
              <a:rPr lang="ru-RU" sz="2000" dirty="0">
                <a:solidFill>
                  <a:srgbClr val="335A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имеет средний размер 4-5 нм и </a:t>
            </a:r>
            <a:r>
              <a:rPr lang="ru-RU" sz="2000" dirty="0" smtClean="0">
                <a:solidFill>
                  <a:srgbClr val="335A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 </a:t>
            </a:r>
            <a:r>
              <a:rPr lang="ru-RU" sz="2000" dirty="0">
                <a:solidFill>
                  <a:srgbClr val="335A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2000" dirty="0" err="1">
                <a:solidFill>
                  <a:srgbClr val="335A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нанокристалла</a:t>
            </a:r>
            <a:r>
              <a:rPr lang="ru-RU" sz="2000" dirty="0">
                <a:solidFill>
                  <a:srgbClr val="335A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алмаза с теми же свойствами (жёлтый) с некоторым количеством </a:t>
            </a:r>
            <a:r>
              <a:rPr lang="ru-RU" sz="2000" dirty="0" err="1">
                <a:solidFill>
                  <a:srgbClr val="335A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неалмазного</a:t>
            </a:r>
            <a:r>
              <a:rPr lang="ru-RU" sz="2000" dirty="0">
                <a:solidFill>
                  <a:srgbClr val="335A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углерода (розовый) на поверхности и химически активной </a:t>
            </a:r>
            <a:r>
              <a:rPr lang="ru-RU" sz="2000" dirty="0" smtClean="0">
                <a:solidFill>
                  <a:srgbClr val="335A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оболочки </a:t>
            </a:r>
            <a:r>
              <a:rPr lang="ru-RU" sz="2000" dirty="0">
                <a:solidFill>
                  <a:srgbClr val="335A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функциональных групп (синий).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1028" y="2534634"/>
            <a:ext cx="3189306" cy="2619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993115" y="5208417"/>
            <a:ext cx="3275459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335A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Рис. Схема единичной частицы </a:t>
            </a:r>
            <a:r>
              <a:rPr lang="ru-RU" sz="2400" dirty="0" err="1" smtClean="0">
                <a:solidFill>
                  <a:srgbClr val="335A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наноалмаза</a:t>
            </a:r>
            <a:endParaRPr lang="ru-RU" sz="2400" dirty="0" smtClean="0">
              <a:solidFill>
                <a:srgbClr val="335A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3976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Изображение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0" y="0"/>
            <a:ext cx="10693400" cy="7562850"/>
          </a:xfrm>
          <a:prstGeom prst="rect">
            <a:avLst/>
          </a:prstGeom>
        </p:spPr>
      </p:pic>
      <p:sp>
        <p:nvSpPr>
          <p:cNvPr id="20482" name="Rectangle 8"/>
          <p:cNvSpPr>
            <a:spLocks noChangeArrowheads="1"/>
          </p:cNvSpPr>
          <p:nvPr/>
        </p:nvSpPr>
        <p:spPr bwMode="auto">
          <a:xfrm>
            <a:off x="4123035" y="2589226"/>
            <a:ext cx="10799763" cy="429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927" tIns="52464" rIns="104927" bIns="52464">
            <a:spAutoFit/>
          </a:bodyPr>
          <a:lstStyle/>
          <a:p>
            <a:endParaRPr lang="ru-RU" dirty="0"/>
          </a:p>
        </p:txBody>
      </p:sp>
      <p:sp>
        <p:nvSpPr>
          <p:cNvPr id="20484" name="Rectangle 10"/>
          <p:cNvSpPr>
            <a:spLocks noChangeArrowheads="1"/>
          </p:cNvSpPr>
          <p:nvPr/>
        </p:nvSpPr>
        <p:spPr bwMode="auto">
          <a:xfrm>
            <a:off x="4123035" y="2589226"/>
            <a:ext cx="10799763" cy="429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927" tIns="52464" rIns="104927" bIns="52464">
            <a:spAutoFit/>
          </a:bodyPr>
          <a:lstStyle/>
          <a:p>
            <a:endParaRPr lang="ru-RU" dirty="0"/>
          </a:p>
        </p:txBody>
      </p:sp>
      <p:sp>
        <p:nvSpPr>
          <p:cNvPr id="20486" name="Rectangle 12"/>
          <p:cNvSpPr>
            <a:spLocks noChangeArrowheads="1"/>
          </p:cNvSpPr>
          <p:nvPr/>
        </p:nvSpPr>
        <p:spPr bwMode="auto">
          <a:xfrm>
            <a:off x="4123035" y="2589226"/>
            <a:ext cx="10799763" cy="429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927" tIns="52464" rIns="104927" bIns="52464">
            <a:spAutoFit/>
          </a:bodyPr>
          <a:lstStyle/>
          <a:p>
            <a:endParaRPr lang="ru-RU" dirty="0"/>
          </a:p>
        </p:txBody>
      </p:sp>
      <p:sp>
        <p:nvSpPr>
          <p:cNvPr id="20487" name="Rectangle 14"/>
          <p:cNvSpPr>
            <a:spLocks noChangeArrowheads="1"/>
          </p:cNvSpPr>
          <p:nvPr/>
        </p:nvSpPr>
        <p:spPr bwMode="auto">
          <a:xfrm>
            <a:off x="4123035" y="2589226"/>
            <a:ext cx="10799763" cy="429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927" tIns="52464" rIns="104927" bIns="52464">
            <a:spAutoFit/>
          </a:bodyPr>
          <a:lstStyle/>
          <a:p>
            <a:endParaRPr lang="ru-RU" dirty="0"/>
          </a:p>
        </p:txBody>
      </p:sp>
      <p:sp>
        <p:nvSpPr>
          <p:cNvPr id="20489" name="Rectangle 16"/>
          <p:cNvSpPr>
            <a:spLocks noChangeArrowheads="1"/>
          </p:cNvSpPr>
          <p:nvPr/>
        </p:nvSpPr>
        <p:spPr bwMode="auto">
          <a:xfrm>
            <a:off x="4123035" y="2589226"/>
            <a:ext cx="10799763" cy="429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927" tIns="52464" rIns="104927" bIns="52464">
            <a:spAutoFit/>
          </a:bodyPr>
          <a:lstStyle/>
          <a:p>
            <a:endParaRPr lang="ru-RU" dirty="0"/>
          </a:p>
        </p:txBody>
      </p:sp>
      <p:sp>
        <p:nvSpPr>
          <p:cNvPr id="20493" name="Rectangle 22"/>
          <p:cNvSpPr>
            <a:spLocks noChangeArrowheads="1"/>
          </p:cNvSpPr>
          <p:nvPr/>
        </p:nvSpPr>
        <p:spPr bwMode="auto">
          <a:xfrm>
            <a:off x="4443652" y="2888589"/>
            <a:ext cx="10799763" cy="429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927" tIns="52464" rIns="104927" bIns="52464">
            <a:spAutoFit/>
          </a:bodyPr>
          <a:lstStyle/>
          <a:p>
            <a:endParaRPr lang="ru-RU" dirty="0"/>
          </a:p>
        </p:txBody>
      </p:sp>
      <p:sp>
        <p:nvSpPr>
          <p:cNvPr id="20495" name="Rectangle 24"/>
          <p:cNvSpPr>
            <a:spLocks noChangeArrowheads="1"/>
          </p:cNvSpPr>
          <p:nvPr/>
        </p:nvSpPr>
        <p:spPr bwMode="auto">
          <a:xfrm>
            <a:off x="4443652" y="2888589"/>
            <a:ext cx="10799763" cy="429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927" tIns="52464" rIns="104927" bIns="52464">
            <a:spAutoFit/>
          </a:bodyPr>
          <a:lstStyle/>
          <a:p>
            <a:endParaRPr lang="ru-RU" dirty="0"/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149997" y="192572"/>
            <a:ext cx="9768536" cy="546206"/>
          </a:xfrm>
          <a:prstGeom prst="rect">
            <a:avLst/>
          </a:prstGeom>
        </p:spPr>
        <p:txBody>
          <a:bodyPr lIns="104927" tIns="52464" rIns="104927" bIns="52464"/>
          <a:lstStyle/>
          <a:p>
            <a:pPr algn="ctr" eaLnBrk="0" hangingPunct="0">
              <a:defRPr/>
            </a:pPr>
            <a:r>
              <a:rPr lang="ru-RU" sz="2600" dirty="0" smtClean="0">
                <a:solidFill>
                  <a:srgbClr val="0070C0"/>
                </a:solidFill>
                <a:latin typeface="+mj-lt"/>
                <a:cs typeface="+mj-cs"/>
              </a:rPr>
              <a:t>Свойства алмаза</a:t>
            </a:r>
            <a:endParaRPr lang="ru-RU" sz="2600" dirty="0">
              <a:solidFill>
                <a:srgbClr val="0070C0"/>
              </a:solidFill>
              <a:latin typeface="+mj-lt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82406" y="1496486"/>
            <a:ext cx="6067367" cy="598395"/>
          </a:xfrm>
          <a:prstGeom prst="rect">
            <a:avLst/>
          </a:prstGeom>
        </p:spPr>
        <p:txBody>
          <a:bodyPr wrap="square" lIns="104927" tIns="52464" rIns="104927" bIns="52464">
            <a:spAutoFit/>
          </a:bodyPr>
          <a:lstStyle/>
          <a:p>
            <a:r>
              <a:rPr lang="ru-RU" sz="1600" dirty="0" smtClean="0">
                <a:solidFill>
                  <a:srgbClr val="335A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Рис. </a:t>
            </a:r>
            <a:r>
              <a:rPr lang="ru-RU" sz="1600" dirty="0">
                <a:solidFill>
                  <a:srgbClr val="335A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Теплопроводность алмаза по сравнению с кремнием, </a:t>
            </a:r>
            <a:r>
              <a:rPr lang="ru-RU" sz="1600" dirty="0" smtClean="0">
                <a:solidFill>
                  <a:srgbClr val="335A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</a:p>
          <a:p>
            <a:r>
              <a:rPr lang="ru-RU" sz="1600" dirty="0" smtClean="0">
                <a:solidFill>
                  <a:srgbClr val="335A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335A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алюминием, </a:t>
            </a:r>
            <a:r>
              <a:rPr lang="ru-RU" sz="1600" dirty="0" smtClean="0">
                <a:solidFill>
                  <a:srgbClr val="335A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медью, серебром </a:t>
            </a:r>
            <a:r>
              <a:rPr lang="ru-RU" sz="1600" dirty="0">
                <a:solidFill>
                  <a:srgbClr val="335A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графитом</a:t>
            </a:r>
            <a:r>
              <a:rPr lang="ru-RU" sz="1600" dirty="0" smtClean="0">
                <a:solidFill>
                  <a:srgbClr val="335A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(Вт/м*К)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2407" y="2289864"/>
            <a:ext cx="5132199" cy="450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8738" y="2184823"/>
            <a:ext cx="3914914" cy="4814934"/>
          </a:xfrm>
          <a:prstGeom prst="rect">
            <a:avLst/>
          </a:prstGeom>
          <a:noFill/>
        </p:spPr>
        <p:txBody>
          <a:bodyPr wrap="square" lIns="104927" tIns="52464" rIns="104927" bIns="52464" rtlCol="0">
            <a:spAutoFit/>
          </a:bodyPr>
          <a:lstStyle/>
          <a:p>
            <a:r>
              <a:rPr lang="ru-RU" sz="1800" dirty="0" smtClean="0">
                <a:solidFill>
                  <a:srgbClr val="335A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 </a:t>
            </a:r>
            <a:r>
              <a:rPr lang="ru-RU" sz="1800" dirty="0" err="1" smtClean="0">
                <a:solidFill>
                  <a:srgbClr val="335A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Наноалмазов</a:t>
            </a:r>
            <a:r>
              <a:rPr lang="ru-RU" sz="1800" dirty="0" smtClean="0">
                <a:solidFill>
                  <a:srgbClr val="335A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1800" dirty="0" smtClean="0">
              <a:solidFill>
                <a:srgbClr val="335A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6739" indent="-196739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335A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высочайшая теплопроводность </a:t>
            </a:r>
            <a:r>
              <a:rPr lang="ru-RU" sz="1600" dirty="0">
                <a:solidFill>
                  <a:srgbClr val="335A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(2000 Вт/</a:t>
            </a:r>
            <a:r>
              <a:rPr lang="ru-RU" sz="1600" dirty="0" err="1">
                <a:solidFill>
                  <a:srgbClr val="335A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м•К</a:t>
            </a:r>
            <a:r>
              <a:rPr lang="ru-RU" sz="1600" dirty="0" smtClean="0">
                <a:solidFill>
                  <a:srgbClr val="335A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196739" indent="-196739"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rgbClr val="335A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6739" indent="-196739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335A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Обладает свойствами </a:t>
            </a:r>
            <a:r>
              <a:rPr lang="ru-RU" sz="1600" dirty="0">
                <a:solidFill>
                  <a:srgbClr val="335A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абсолютного </a:t>
            </a:r>
            <a:r>
              <a:rPr lang="ru-RU" sz="1600" dirty="0" smtClean="0">
                <a:solidFill>
                  <a:srgbClr val="335A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диэлектрика; </a:t>
            </a:r>
          </a:p>
          <a:p>
            <a:pPr marL="196739" indent="-196739"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rgbClr val="335A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6739" indent="-196739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335A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Малый размер </a:t>
            </a:r>
            <a:r>
              <a:rPr lang="ru-RU" sz="1600" dirty="0">
                <a:solidFill>
                  <a:srgbClr val="335A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среднем 4-5 </a:t>
            </a:r>
            <a:r>
              <a:rPr lang="ru-RU" sz="1600" dirty="0" err="1">
                <a:solidFill>
                  <a:srgbClr val="335A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нм</a:t>
            </a:r>
            <a:r>
              <a:rPr lang="ru-RU" sz="1600" dirty="0" smtClean="0">
                <a:solidFill>
                  <a:srgbClr val="335A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196739" indent="-196739"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rgbClr val="335A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6739" indent="-196739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335A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dirty="0" smtClean="0">
                <a:solidFill>
                  <a:srgbClr val="335A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громная удельная поверхность </a:t>
            </a:r>
            <a:r>
              <a:rPr lang="ru-RU" sz="1600" dirty="0">
                <a:solidFill>
                  <a:srgbClr val="335A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(220-450 м²/г) </a:t>
            </a:r>
            <a:endParaRPr lang="ru-RU" sz="1600" dirty="0" smtClean="0">
              <a:solidFill>
                <a:srgbClr val="335A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6739" indent="-196739"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rgbClr val="335A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6739" indent="-196739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335A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Обладает покровом </a:t>
            </a:r>
            <a:r>
              <a:rPr lang="ru-RU" sz="1600" dirty="0">
                <a:solidFill>
                  <a:srgbClr val="335A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различных функциональных групп, позволяющим химически соединить </a:t>
            </a:r>
            <a:r>
              <a:rPr lang="ru-RU" sz="1600" dirty="0" err="1">
                <a:solidFill>
                  <a:srgbClr val="335A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нанокристалл</a:t>
            </a:r>
            <a:r>
              <a:rPr lang="ru-RU" sz="1600" dirty="0">
                <a:solidFill>
                  <a:srgbClr val="335A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уникальными свойствами с молекулами выбранной матрицы. </a:t>
            </a:r>
          </a:p>
          <a:p>
            <a:endParaRPr lang="ru-RU" sz="1600" dirty="0">
              <a:solidFill>
                <a:srgbClr val="335A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0" y="0"/>
            <a:ext cx="10693400" cy="7562850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37486" y="0"/>
            <a:ext cx="8047324" cy="730026"/>
          </a:xfrm>
          <a:prstGeom prst="rect">
            <a:avLst/>
          </a:prstGeom>
        </p:spPr>
        <p:txBody>
          <a:bodyPr lIns="104927" tIns="52464" rIns="104927" bIns="52464" anchor="ctr"/>
          <a:lstStyle/>
          <a:p>
            <a:pPr algn="r" eaLnBrk="0" hangingPunct="0">
              <a:defRPr/>
            </a:pPr>
            <a:r>
              <a:rPr lang="ru-RU" sz="2600" dirty="0">
                <a:solidFill>
                  <a:srgbClr val="0070C0"/>
                </a:solidFill>
                <a:latin typeface="+mj-lt"/>
                <a:cs typeface="+mj-cs"/>
              </a:rPr>
              <a:t>Конкурентные преимущества </a:t>
            </a:r>
            <a:r>
              <a:rPr lang="ru-RU" sz="2600" dirty="0" err="1">
                <a:solidFill>
                  <a:srgbClr val="0070C0"/>
                </a:solidFill>
                <a:latin typeface="+mj-lt"/>
                <a:cs typeface="+mj-cs"/>
              </a:rPr>
              <a:t>наноалмазных</a:t>
            </a:r>
            <a:r>
              <a:rPr lang="ru-RU" sz="2600" dirty="0">
                <a:solidFill>
                  <a:srgbClr val="0070C0"/>
                </a:solidFill>
                <a:latin typeface="+mj-lt"/>
                <a:cs typeface="+mj-cs"/>
              </a:rPr>
              <a:t> покрытий</a:t>
            </a:r>
          </a:p>
        </p:txBody>
      </p:sp>
      <p:sp>
        <p:nvSpPr>
          <p:cNvPr id="11268" name="Text Box 30"/>
          <p:cNvSpPr txBox="1">
            <a:spLocks noChangeArrowheads="1"/>
          </p:cNvSpPr>
          <p:nvPr/>
        </p:nvSpPr>
        <p:spPr bwMode="gray">
          <a:xfrm>
            <a:off x="637486" y="763288"/>
            <a:ext cx="9594165" cy="1348008"/>
          </a:xfrm>
          <a:prstGeom prst="rect">
            <a:avLst/>
          </a:prstGeom>
          <a:solidFill>
            <a:schemeClr val="bg1"/>
          </a:solidFill>
          <a:ln w="6350" algn="ctr">
            <a:noFill/>
            <a:prstDash val="dash"/>
            <a:round/>
            <a:headEnd/>
            <a:tailEnd/>
          </a:ln>
        </p:spPr>
        <p:txBody>
          <a:bodyPr lIns="61965" tIns="52464" rIns="61965" bIns="52464"/>
          <a:lstStyle/>
          <a:p>
            <a:pPr marL="205848" indent="-193096" algn="just">
              <a:lnSpc>
                <a:spcPct val="130000"/>
              </a:lnSpc>
              <a:buClr>
                <a:srgbClr val="003399"/>
              </a:buClr>
              <a:buFont typeface="Wingdings" pitchFamily="2" charset="2"/>
              <a:buChar char="§"/>
              <a:tabLst>
                <a:tab pos="0" algn="l"/>
              </a:tabLst>
            </a:pPr>
            <a:r>
              <a:rPr lang="ru-RU" dirty="0"/>
              <a:t>Помимо более высоких физико-механических свойств, </a:t>
            </a:r>
            <a:r>
              <a:rPr lang="ru-RU" dirty="0" err="1" smtClean="0"/>
              <a:t>наноалмазные</a:t>
            </a:r>
            <a:r>
              <a:rPr lang="ru-RU" dirty="0" smtClean="0"/>
              <a:t> </a:t>
            </a:r>
            <a:r>
              <a:rPr lang="ru-RU" dirty="0"/>
              <a:t>хромовые покрытия обладают стабильностью получаемых характеристик при серийном производстве, что подтверждено результатами многочисленных испытаний и исследований</a:t>
            </a:r>
          </a:p>
        </p:txBody>
      </p:sp>
      <p:graphicFrame>
        <p:nvGraphicFramePr>
          <p:cNvPr id="6" name="Group 103"/>
          <p:cNvGraphicFramePr>
            <a:graphicFrameLocks noGrp="1"/>
          </p:cNvGraphicFramePr>
          <p:nvPr/>
        </p:nvGraphicFramePr>
        <p:xfrm>
          <a:off x="1138100" y="2669757"/>
          <a:ext cx="8766766" cy="4627744"/>
        </p:xfrm>
        <a:graphic>
          <a:graphicData uri="http://schemas.openxmlformats.org/drawingml/2006/table">
            <a:tbl>
              <a:tblPr/>
              <a:tblGrid>
                <a:gridCol w="2421906"/>
                <a:gridCol w="3262428"/>
                <a:gridCol w="3082432"/>
              </a:tblGrid>
              <a:tr h="63623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B5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Характеристика</a:t>
                      </a:r>
                    </a:p>
                  </a:txBody>
                  <a:tcPr marL="107998" marR="107998" marT="50419" marB="504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5A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B5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Наноалмазное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хромовое покрытие</a:t>
                      </a:r>
                    </a:p>
                  </a:txBody>
                  <a:tcPr marL="107998" marR="107998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5A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B5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Стандартное хромовое покрытие</a:t>
                      </a:r>
                    </a:p>
                  </a:txBody>
                  <a:tcPr marL="107998" marR="107998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5A8F"/>
                    </a:solidFill>
                  </a:tcPr>
                </a:tc>
              </a:tr>
              <a:tr h="79830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B5C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Микротвёрдость</a:t>
                      </a:r>
                      <a:endParaRPr kumimoji="0" lang="ru-RU" sz="13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B5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7998" marR="107998" marT="50419" marB="504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B5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выше в 1,5 - 2 раза</a:t>
                      </a:r>
                    </a:p>
                  </a:txBody>
                  <a:tcPr marL="107998" marR="107998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B5C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 соотв. с ГОСТ</a:t>
                      </a:r>
                    </a:p>
                  </a:txBody>
                  <a:tcPr marL="107998" marR="107998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79830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B5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Износостойкость</a:t>
                      </a:r>
                    </a:p>
                  </a:txBody>
                  <a:tcPr marL="107998" marR="107998" marT="50419" marB="504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B5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выше в 2 – 5 раз</a:t>
                      </a:r>
                    </a:p>
                  </a:txBody>
                  <a:tcPr marL="107998" marR="107998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B5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 соотв. с ГОСТ</a:t>
                      </a:r>
                    </a:p>
                  </a:txBody>
                  <a:tcPr marL="107998" marR="107998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79830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B5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Коэффициент трения</a:t>
                      </a:r>
                    </a:p>
                  </a:txBody>
                  <a:tcPr marL="107998" marR="107998" marT="50419" marB="504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B5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ниже на 6 - 15%</a:t>
                      </a:r>
                    </a:p>
                  </a:txBody>
                  <a:tcPr marL="107998" marR="107998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B5C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 соотв. с ГОСТ</a:t>
                      </a:r>
                    </a:p>
                  </a:txBody>
                  <a:tcPr marL="107998" marR="107998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79830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B5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Когезионная</a:t>
                      </a: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прочность</a:t>
                      </a:r>
                      <a:endParaRPr kumimoji="0" lang="ru-RU" sz="13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7998" marR="107998" marT="50419" marB="504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B5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выше в 1,1 - 1,9 раза</a:t>
                      </a:r>
                    </a:p>
                  </a:txBody>
                  <a:tcPr marL="107998" marR="107998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B5C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разрушение внутри слоя покрытия при нагрузке  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90</a:t>
                      </a: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,0 Н</a:t>
                      </a:r>
                    </a:p>
                  </a:txBody>
                  <a:tcPr marL="107998" marR="107998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79830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B5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Пластичность</a:t>
                      </a:r>
                    </a:p>
                  </a:txBody>
                  <a:tcPr marL="107998" marR="107998" marT="50419" marB="504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B5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выше в 2-6 раз</a:t>
                      </a:r>
                    </a:p>
                  </a:txBody>
                  <a:tcPr marL="107998" marR="107998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2B5C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образование первой трещины при нагрузке   19,9 Н</a:t>
                      </a:r>
                    </a:p>
                  </a:txBody>
                  <a:tcPr marL="107998" marR="107998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299" name="Rectangle 97"/>
          <p:cNvSpPr>
            <a:spLocks noChangeArrowheads="1"/>
          </p:cNvSpPr>
          <p:nvPr/>
        </p:nvSpPr>
        <p:spPr bwMode="auto">
          <a:xfrm>
            <a:off x="3579297" y="2669757"/>
            <a:ext cx="3251179" cy="4614739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lIns="104927" tIns="52464" rIns="104927" bIns="52464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Изображение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0" y="0"/>
            <a:ext cx="10693400" cy="7562850"/>
          </a:xfrm>
          <a:prstGeom prst="rect">
            <a:avLst/>
          </a:prstGeom>
        </p:spPr>
      </p:pic>
      <p:sp>
        <p:nvSpPr>
          <p:cNvPr id="10243" name="Rectangle 8"/>
          <p:cNvSpPr>
            <a:spLocks noChangeArrowheads="1"/>
          </p:cNvSpPr>
          <p:nvPr/>
        </p:nvSpPr>
        <p:spPr bwMode="auto">
          <a:xfrm>
            <a:off x="4123035" y="2589226"/>
            <a:ext cx="10799763" cy="429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927" tIns="52464" rIns="104927" bIns="52464">
            <a:spAutoFit/>
          </a:bodyPr>
          <a:lstStyle/>
          <a:p>
            <a:endParaRPr lang="ru-RU"/>
          </a:p>
        </p:txBody>
      </p:sp>
      <p:pic>
        <p:nvPicPr>
          <p:cNvPr id="10244" name="Picture 7" descr="IIA%20-%20%233%20-%20ncAFM%20-%2050um%20-%20ma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20559" y="3541585"/>
            <a:ext cx="2039955" cy="1904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Rectangle 10"/>
          <p:cNvSpPr>
            <a:spLocks noChangeArrowheads="1"/>
          </p:cNvSpPr>
          <p:nvPr/>
        </p:nvSpPr>
        <p:spPr bwMode="auto">
          <a:xfrm>
            <a:off x="4123035" y="2589226"/>
            <a:ext cx="10799763" cy="429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927" tIns="52464" rIns="104927" bIns="52464">
            <a:spAutoFit/>
          </a:bodyPr>
          <a:lstStyle/>
          <a:p>
            <a:endParaRPr lang="ru-RU"/>
          </a:p>
        </p:txBody>
      </p:sp>
      <p:pic>
        <p:nvPicPr>
          <p:cNvPr id="10246" name="Picture 9" descr="IIA%20-%20%235%20-%20ncAFM%20-%2013um%20-%20ma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748" y="1936230"/>
            <a:ext cx="2572444" cy="2401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Rectangle 12"/>
          <p:cNvSpPr>
            <a:spLocks noChangeArrowheads="1"/>
          </p:cNvSpPr>
          <p:nvPr/>
        </p:nvSpPr>
        <p:spPr bwMode="auto">
          <a:xfrm>
            <a:off x="4123035" y="2589226"/>
            <a:ext cx="10799763" cy="429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927" tIns="52464" rIns="104927" bIns="52464">
            <a:spAutoFit/>
          </a:bodyPr>
          <a:lstStyle/>
          <a:p>
            <a:endParaRPr lang="ru-RU"/>
          </a:p>
        </p:txBody>
      </p:sp>
      <p:sp>
        <p:nvSpPr>
          <p:cNvPr id="10248" name="Rectangle 14"/>
          <p:cNvSpPr>
            <a:spLocks noChangeArrowheads="1"/>
          </p:cNvSpPr>
          <p:nvPr/>
        </p:nvSpPr>
        <p:spPr bwMode="auto">
          <a:xfrm>
            <a:off x="4123035" y="2589226"/>
            <a:ext cx="10799763" cy="429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927" tIns="52464" rIns="104927" bIns="52464">
            <a:spAutoFit/>
          </a:bodyPr>
          <a:lstStyle/>
          <a:p>
            <a:endParaRPr lang="ru-RU"/>
          </a:p>
        </p:txBody>
      </p:sp>
      <p:pic>
        <p:nvPicPr>
          <p:cNvPr id="10249" name="Picture 13" descr="IA - #3 - ncAFM - 50um - ma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378" y="3548588"/>
            <a:ext cx="2045581" cy="1908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17" descr="IA - #23 - AFAM - 10um - df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72953" y="1950235"/>
            <a:ext cx="2733690" cy="25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2" name="Text Box 19"/>
          <p:cNvSpPr txBox="1">
            <a:spLocks noChangeArrowheads="1"/>
          </p:cNvSpPr>
          <p:nvPr/>
        </p:nvSpPr>
        <p:spPr bwMode="auto">
          <a:xfrm>
            <a:off x="1137098" y="919097"/>
            <a:ext cx="3253185" cy="752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927" tIns="52464" rIns="104927" bIns="52464">
            <a:spAutoFit/>
          </a:bodyPr>
          <a:lstStyle/>
          <a:p>
            <a:pPr algn="ctr"/>
            <a:r>
              <a:rPr lang="ru-RU"/>
              <a:t>Морфология поверхности </a:t>
            </a:r>
          </a:p>
          <a:p>
            <a:pPr algn="ctr"/>
            <a:r>
              <a:rPr lang="ru-RU"/>
              <a:t>хромового покрытия</a:t>
            </a:r>
          </a:p>
        </p:txBody>
      </p:sp>
      <p:sp>
        <p:nvSpPr>
          <p:cNvPr id="10253" name="Text Box 20"/>
          <p:cNvSpPr txBox="1">
            <a:spLocks noChangeArrowheads="1"/>
          </p:cNvSpPr>
          <p:nvPr/>
        </p:nvSpPr>
        <p:spPr bwMode="auto">
          <a:xfrm>
            <a:off x="5396132" y="919097"/>
            <a:ext cx="4938642" cy="752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927" tIns="52464" rIns="104927" bIns="52464">
            <a:spAutoFit/>
          </a:bodyPr>
          <a:lstStyle/>
          <a:p>
            <a:pPr algn="ctr"/>
            <a:r>
              <a:rPr lang="ru-RU"/>
              <a:t>Морфология поверхности хромового покрытия с добавлением наноалмазов</a:t>
            </a:r>
          </a:p>
        </p:txBody>
      </p:sp>
      <p:sp>
        <p:nvSpPr>
          <p:cNvPr id="10254" name="Rectangle 22"/>
          <p:cNvSpPr>
            <a:spLocks noChangeArrowheads="1"/>
          </p:cNvSpPr>
          <p:nvPr/>
        </p:nvSpPr>
        <p:spPr bwMode="auto">
          <a:xfrm>
            <a:off x="4443652" y="2888589"/>
            <a:ext cx="10799763" cy="429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927" tIns="52464" rIns="104927" bIns="52464">
            <a:spAutoFit/>
          </a:bodyPr>
          <a:lstStyle/>
          <a:p>
            <a:endParaRPr lang="ru-RU"/>
          </a:p>
        </p:txBody>
      </p:sp>
      <p:pic>
        <p:nvPicPr>
          <p:cNvPr id="10255" name="Picture 21" descr="IIA - #21 - AFAM - 1um - ma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3748" y="4823068"/>
            <a:ext cx="2669941" cy="249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6" name="Rectangle 24"/>
          <p:cNvSpPr>
            <a:spLocks noChangeArrowheads="1"/>
          </p:cNvSpPr>
          <p:nvPr/>
        </p:nvSpPr>
        <p:spPr bwMode="auto">
          <a:xfrm>
            <a:off x="4443652" y="2888589"/>
            <a:ext cx="10799763" cy="429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927" tIns="52464" rIns="104927" bIns="52464">
            <a:spAutoFit/>
          </a:bodyPr>
          <a:lstStyle/>
          <a:p>
            <a:endParaRPr lang="ru-RU"/>
          </a:p>
        </p:txBody>
      </p:sp>
      <p:pic>
        <p:nvPicPr>
          <p:cNvPr id="10257" name="Picture 23" descr="IA - #19 - AFAM - 1um - ma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72953" y="4803811"/>
            <a:ext cx="2688691" cy="2510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8" name="Rectangle 2"/>
          <p:cNvSpPr txBox="1">
            <a:spLocks noChangeArrowheads="1"/>
          </p:cNvSpPr>
          <p:nvPr/>
        </p:nvSpPr>
        <p:spPr bwMode="auto">
          <a:xfrm>
            <a:off x="3968258" y="208329"/>
            <a:ext cx="3208240" cy="460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927" tIns="52464" rIns="104927" bIns="52464" anchor="ctr"/>
          <a:lstStyle/>
          <a:p>
            <a:pPr algn="ctr" eaLnBrk="0" hangingPunct="0">
              <a:lnSpc>
                <a:spcPct val="114000"/>
              </a:lnSpc>
            </a:pPr>
            <a:r>
              <a:rPr lang="ru-RU" sz="2600" dirty="0" smtClean="0">
                <a:solidFill>
                  <a:srgbClr val="0070C0"/>
                </a:solidFill>
                <a:latin typeface="+mj-lt"/>
                <a:cs typeface="+mj-cs"/>
              </a:rPr>
              <a:t>Структура покрытия</a:t>
            </a:r>
            <a:endParaRPr lang="ru-RU" sz="2600" dirty="0">
              <a:solidFill>
                <a:srgbClr val="0070C0"/>
              </a:solidFill>
              <a:latin typeface="+mj-lt"/>
              <a:cs typeface="+mj-cs"/>
            </a:endParaRPr>
          </a:p>
        </p:txBody>
      </p:sp>
      <p:cxnSp>
        <p:nvCxnSpPr>
          <p:cNvPr id="10259" name="Прямая соединительная линия 23"/>
          <p:cNvCxnSpPr>
            <a:cxnSpLocks noChangeShapeType="1"/>
          </p:cNvCxnSpPr>
          <p:nvPr/>
        </p:nvCxnSpPr>
        <p:spPr bwMode="auto">
          <a:xfrm flipV="1">
            <a:off x="5229261" y="919098"/>
            <a:ext cx="0" cy="6395159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260" name="Прямая соединительная линия 24"/>
          <p:cNvCxnSpPr>
            <a:cxnSpLocks noChangeShapeType="1"/>
          </p:cNvCxnSpPr>
          <p:nvPr/>
        </p:nvCxnSpPr>
        <p:spPr bwMode="auto">
          <a:xfrm flipV="1">
            <a:off x="5409257" y="919098"/>
            <a:ext cx="0" cy="6395159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ображение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0" y="0"/>
            <a:ext cx="10693400" cy="7562850"/>
          </a:xfrm>
          <a:prstGeom prst="rect">
            <a:avLst/>
          </a:prstGeom>
        </p:spPr>
      </p:pic>
      <p:sp>
        <p:nvSpPr>
          <p:cNvPr id="18434" name="Text Box 65"/>
          <p:cNvSpPr txBox="1">
            <a:spLocks noChangeArrowheads="1"/>
          </p:cNvSpPr>
          <p:nvPr/>
        </p:nvSpPr>
        <p:spPr bwMode="auto">
          <a:xfrm>
            <a:off x="5390508" y="903340"/>
            <a:ext cx="4554274" cy="602927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lIns="104927" tIns="52464" rIns="104927" bIns="52464"/>
          <a:lstStyle/>
          <a:p>
            <a:pPr marL="393478" indent="-193096">
              <a:lnSpc>
                <a:spcPct val="120000"/>
              </a:lnSpc>
              <a:spcBef>
                <a:spcPct val="20000"/>
              </a:spcBef>
              <a:buClr>
                <a:srgbClr val="003399"/>
              </a:buClr>
            </a:pPr>
            <a:endParaRPr lang="ru-RU" sz="1300" dirty="0"/>
          </a:p>
        </p:txBody>
      </p:sp>
      <p:sp>
        <p:nvSpPr>
          <p:cNvPr id="18435" name="Text Box 65"/>
          <p:cNvSpPr txBox="1">
            <a:spLocks noChangeArrowheads="1"/>
          </p:cNvSpPr>
          <p:nvPr/>
        </p:nvSpPr>
        <p:spPr bwMode="auto">
          <a:xfrm>
            <a:off x="241870" y="903340"/>
            <a:ext cx="5135512" cy="621325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lIns="104927" tIns="52464" rIns="104927" bIns="52464"/>
          <a:lstStyle/>
          <a:p>
            <a:pPr marL="206550" indent="-194157">
              <a:lnSpc>
                <a:spcPct val="150000"/>
              </a:lnSpc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ru-RU" sz="1400" dirty="0" err="1" smtClean="0"/>
              <a:t>Нанотехнологичность</a:t>
            </a:r>
            <a:r>
              <a:rPr lang="ru-RU" sz="1400" dirty="0" smtClean="0"/>
              <a:t> покрытия обусловлена использованием в основных производственных процессах водной суспензии наноалмазов детонационного синтеза, введение которых в электролит обеспечивает получение </a:t>
            </a:r>
            <a:r>
              <a:rPr lang="ru-RU" sz="1400" dirty="0" err="1" smtClean="0"/>
              <a:t>металл-алмазных</a:t>
            </a:r>
            <a:r>
              <a:rPr lang="ru-RU" sz="1400" dirty="0" smtClean="0"/>
              <a:t> покрытий с более высокими значениями характеристик износостойкости, </a:t>
            </a:r>
            <a:r>
              <a:rPr lang="ru-RU" sz="1400" dirty="0" err="1" smtClean="0"/>
              <a:t>микротвёрдости</a:t>
            </a:r>
            <a:r>
              <a:rPr lang="ru-RU" sz="1400" dirty="0" smtClean="0"/>
              <a:t> </a:t>
            </a:r>
            <a:r>
              <a:rPr lang="ru-RU" sz="1400" dirty="0"/>
              <a:t>и адгезии по сравнению с существующими гальваническими покрытиями </a:t>
            </a:r>
          </a:p>
          <a:p>
            <a:pPr marL="206550" indent="-194157">
              <a:lnSpc>
                <a:spcPct val="150000"/>
              </a:lnSpc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ru-RU" sz="1400" dirty="0"/>
              <a:t>В результате детонационного синтеза получают </a:t>
            </a:r>
            <a:r>
              <a:rPr lang="ru-RU" sz="1400" dirty="0" err="1"/>
              <a:t>наноалмаз</a:t>
            </a:r>
            <a:r>
              <a:rPr lang="ru-RU" sz="1400" dirty="0"/>
              <a:t> размером 4 - 6 нм</a:t>
            </a:r>
          </a:p>
          <a:p>
            <a:pPr marL="206550" indent="-194157">
              <a:lnSpc>
                <a:spcPct val="150000"/>
              </a:lnSpc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ru-RU" sz="1400" dirty="0"/>
              <a:t>Сравнительные испытания в </a:t>
            </a:r>
            <a:r>
              <a:rPr lang="ru-RU" sz="1400" dirty="0" err="1"/>
              <a:t>СПбТУ</a:t>
            </a:r>
            <a:r>
              <a:rPr lang="ru-RU" sz="1400" dirty="0"/>
              <a:t> </a:t>
            </a:r>
            <a:r>
              <a:rPr lang="ru-RU" sz="1400" dirty="0" smtClean="0"/>
              <a:t>продемонстрировали </a:t>
            </a:r>
            <a:r>
              <a:rPr lang="ru-RU" sz="1400" dirty="0"/>
              <a:t>наличие пропорциональной зависимости между размерами наноалмазов и </a:t>
            </a:r>
            <a:r>
              <a:rPr lang="ru-RU" sz="1400" dirty="0" smtClean="0"/>
              <a:t>характеристиками получаемых покрытий. В ходе проведённых исследований наиболее высокие характеристики </a:t>
            </a:r>
            <a:r>
              <a:rPr lang="ru-RU" sz="1400" dirty="0" err="1" smtClean="0"/>
              <a:t>металл-алмазных</a:t>
            </a:r>
            <a:r>
              <a:rPr lang="ru-RU" sz="1400" dirty="0" smtClean="0"/>
              <a:t> покрытий достигаются при использовании суспензий с наименьшим размером наноалмазов</a:t>
            </a:r>
          </a:p>
          <a:p>
            <a:pPr marL="206550" indent="-194157">
              <a:lnSpc>
                <a:spcPct val="150000"/>
              </a:lnSpc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ru-RU" sz="1400" dirty="0" smtClean="0"/>
              <a:t>Исследование в ФТУ им. А.Ф. Иоффе РАН показало, что при введении в электролит </a:t>
            </a:r>
            <a:r>
              <a:rPr lang="ru-RU" sz="1400" dirty="0" err="1" smtClean="0"/>
              <a:t>наноалмазы</a:t>
            </a:r>
            <a:r>
              <a:rPr lang="ru-RU" sz="1400" dirty="0" smtClean="0"/>
              <a:t> агломерируют, при этом средний размер агломератов составляет менее 100 нм</a:t>
            </a:r>
          </a:p>
        </p:txBody>
      </p:sp>
      <p:sp>
        <p:nvSpPr>
          <p:cNvPr id="18436" name="Text Box 65"/>
          <p:cNvSpPr txBox="1">
            <a:spLocks noChangeArrowheads="1"/>
          </p:cNvSpPr>
          <p:nvPr/>
        </p:nvSpPr>
        <p:spPr bwMode="auto">
          <a:xfrm>
            <a:off x="6016744" y="891087"/>
            <a:ext cx="3095556" cy="752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927" tIns="52464" rIns="104927" bIns="52464">
            <a:spAutoFit/>
          </a:bodyPr>
          <a:lstStyle/>
          <a:p>
            <a:pPr algn="ctr"/>
            <a:r>
              <a:rPr lang="ru-RU" dirty="0">
                <a:solidFill>
                  <a:srgbClr val="8FA7C8"/>
                </a:solidFill>
              </a:rPr>
              <a:t>Модель частицы </a:t>
            </a:r>
            <a:r>
              <a:rPr lang="ru-RU" dirty="0" err="1">
                <a:solidFill>
                  <a:srgbClr val="8FA7C8"/>
                </a:solidFill>
              </a:rPr>
              <a:t>наноалмаза</a:t>
            </a:r>
            <a:endParaRPr lang="ru-RU" dirty="0">
              <a:solidFill>
                <a:srgbClr val="8FA7C8"/>
              </a:solidFill>
            </a:endParaRPr>
          </a:p>
        </p:txBody>
      </p:sp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3" cstate="print"/>
          <a:srcRect l="-487" r="10577"/>
          <a:stretch>
            <a:fillRect/>
          </a:stretch>
        </p:blipFill>
        <p:spPr bwMode="auto">
          <a:xfrm>
            <a:off x="6078617" y="1230714"/>
            <a:ext cx="2971810" cy="21498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827537" y="49210"/>
            <a:ext cx="5483949" cy="546206"/>
          </a:xfrm>
          <a:prstGeom prst="rect">
            <a:avLst/>
          </a:prstGeom>
        </p:spPr>
        <p:txBody>
          <a:bodyPr lIns="104927" tIns="52464" rIns="104927" bIns="52464"/>
          <a:lstStyle/>
          <a:p>
            <a:pPr>
              <a:defRPr/>
            </a:pPr>
            <a:r>
              <a:rPr lang="ru-RU" sz="2600" dirty="0" err="1">
                <a:solidFill>
                  <a:srgbClr val="0070C0"/>
                </a:solidFill>
                <a:latin typeface="+mj-lt"/>
                <a:cs typeface="+mj-cs"/>
              </a:rPr>
              <a:t>Нанотехнологическая</a:t>
            </a:r>
            <a:r>
              <a:rPr lang="ru-RU" sz="2600" dirty="0">
                <a:solidFill>
                  <a:srgbClr val="0070C0"/>
                </a:solidFill>
                <a:latin typeface="+mj-lt"/>
                <a:cs typeface="+mj-cs"/>
              </a:rPr>
              <a:t> </a:t>
            </a:r>
            <a:r>
              <a:rPr lang="ru-RU" sz="2600" dirty="0" smtClean="0">
                <a:solidFill>
                  <a:srgbClr val="0070C0"/>
                </a:solidFill>
                <a:latin typeface="+mj-lt"/>
                <a:cs typeface="+mj-cs"/>
              </a:rPr>
              <a:t>составляющая</a:t>
            </a:r>
            <a:endParaRPr lang="ru-RU" sz="2600" dirty="0">
              <a:solidFill>
                <a:srgbClr val="0070C0"/>
              </a:solidFill>
              <a:latin typeface="+mj-lt"/>
              <a:cs typeface="+mj-cs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377382" y="3518425"/>
          <a:ext cx="5125316" cy="3622228"/>
        </p:xfrm>
        <a:graphic>
          <a:graphicData uri="http://schemas.openxmlformats.org/drawingml/2006/table">
            <a:tbl>
              <a:tblPr/>
              <a:tblGrid>
                <a:gridCol w="3437818"/>
                <a:gridCol w="1687498"/>
              </a:tblGrid>
              <a:tr h="2330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Наименование показателей</a:t>
                      </a:r>
                    </a:p>
                  </a:txBody>
                  <a:tcPr marL="80998" marR="809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5A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УДД-ТАН</a:t>
                      </a:r>
                    </a:p>
                  </a:txBody>
                  <a:tcPr marL="80998" marR="809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5A8F"/>
                    </a:solidFill>
                  </a:tcPr>
                </a:tc>
              </a:tr>
              <a:tr h="9971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Внешний вид</a:t>
                      </a:r>
                    </a:p>
                  </a:txBody>
                  <a:tcPr marL="80998" marR="8099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Водная суспензия от светло-серого до тёмно-серого цвета</a:t>
                      </a:r>
                    </a:p>
                  </a:txBody>
                  <a:tcPr marL="80998" marR="8099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B"/>
                    </a:solidFill>
                  </a:tcPr>
                </a:tc>
              </a:tr>
              <a:tr h="4877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Массовая доля общего углерода в расчёте на твёрдую фазу, %, не менее</a:t>
                      </a:r>
                    </a:p>
                  </a:txBody>
                  <a:tcPr marL="80998" marR="8099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85</a:t>
                      </a:r>
                    </a:p>
                  </a:txBody>
                  <a:tcPr marL="80998" marR="8099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B"/>
                    </a:solidFill>
                  </a:tcPr>
                </a:tc>
              </a:tr>
              <a:tr h="6957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Массовая доля окисляемого углерода в расчёте на твёрдую фазу, %, не более</a:t>
                      </a:r>
                    </a:p>
                  </a:txBody>
                  <a:tcPr marL="80998" marR="8099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2,5</a:t>
                      </a:r>
                    </a:p>
                  </a:txBody>
                  <a:tcPr marL="80998" marR="8099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B"/>
                    </a:solidFill>
                  </a:tcPr>
                </a:tc>
              </a:tr>
              <a:tr h="4877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Массовая доля несгораемого остатка, %, не более</a:t>
                      </a:r>
                    </a:p>
                  </a:txBody>
                  <a:tcPr marL="80998" marR="8099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80998" marR="8099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B"/>
                    </a:solidFill>
                  </a:tcPr>
                </a:tc>
              </a:tr>
              <a:tr h="4877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Массовая доля сухого вещества, %, не менее</a:t>
                      </a:r>
                    </a:p>
                  </a:txBody>
                  <a:tcPr marL="80998" marR="8099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8,0</a:t>
                      </a:r>
                    </a:p>
                  </a:txBody>
                  <a:tcPr marL="80998" marR="8099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B"/>
                    </a:solidFill>
                  </a:tcPr>
                </a:tc>
              </a:tr>
              <a:tr h="2330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pH</a:t>
                      </a: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водной суспензии</a:t>
                      </a:r>
                    </a:p>
                  </a:txBody>
                  <a:tcPr marL="80998" marR="8099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5-8</a:t>
                      </a:r>
                    </a:p>
                  </a:txBody>
                  <a:tcPr marL="80998" marR="8099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Изображение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0" y="0"/>
            <a:ext cx="10693400" cy="7562850"/>
          </a:xfrm>
          <a:prstGeom prst="rect">
            <a:avLst/>
          </a:prstGeom>
        </p:spPr>
      </p:pic>
      <p:sp>
        <p:nvSpPr>
          <p:cNvPr id="11266" name="Прямоугольник 7"/>
          <p:cNvSpPr>
            <a:spLocks noChangeArrowheads="1"/>
          </p:cNvSpPr>
          <p:nvPr/>
        </p:nvSpPr>
        <p:spPr bwMode="auto">
          <a:xfrm>
            <a:off x="298120" y="2173264"/>
            <a:ext cx="5186809" cy="5102149"/>
          </a:xfrm>
          <a:prstGeom prst="rect">
            <a:avLst/>
          </a:prstGeom>
          <a:noFill/>
          <a:ln w="31750" algn="ctr">
            <a:solidFill>
              <a:srgbClr val="FFC000"/>
            </a:solidFill>
            <a:prstDash val="dash"/>
            <a:round/>
            <a:headEnd/>
            <a:tailEnd/>
          </a:ln>
        </p:spPr>
        <p:txBody>
          <a:bodyPr lIns="104927" tIns="52464" rIns="104927" bIns="52464"/>
          <a:lstStyle/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3" cstate="print"/>
          <a:srcRect l="21333" t="7175" r="22128" b="7729"/>
          <a:stretch>
            <a:fillRect/>
          </a:stretch>
        </p:blipFill>
        <p:spPr bwMode="auto">
          <a:xfrm>
            <a:off x="382111" y="2230516"/>
            <a:ext cx="4935272" cy="488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Rectangle 2"/>
          <p:cNvSpPr txBox="1">
            <a:spLocks noChangeArrowheads="1"/>
          </p:cNvSpPr>
          <p:nvPr/>
        </p:nvSpPr>
        <p:spPr bwMode="auto">
          <a:xfrm>
            <a:off x="595329" y="908592"/>
            <a:ext cx="8801760" cy="744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927" tIns="52464" rIns="104927" bIns="52464"/>
          <a:lstStyle/>
          <a:p>
            <a:pPr eaLnBrk="0" hangingPunct="0">
              <a:lnSpc>
                <a:spcPct val="114000"/>
              </a:lnSpc>
            </a:pPr>
            <a:r>
              <a:rPr lang="ru-RU" sz="1800" dirty="0">
                <a:solidFill>
                  <a:srgbClr val="335A8F"/>
                </a:solidFill>
              </a:rPr>
              <a:t>Ноу-хау </a:t>
            </a:r>
            <a:r>
              <a:rPr lang="ru-RU" sz="1800" dirty="0" smtClean="0">
                <a:solidFill>
                  <a:srgbClr val="335A8F"/>
                </a:solidFill>
              </a:rPr>
              <a:t>заключается </a:t>
            </a:r>
            <a:r>
              <a:rPr lang="ru-RU" sz="1800" dirty="0">
                <a:solidFill>
                  <a:srgbClr val="335A8F"/>
                </a:solidFill>
              </a:rPr>
              <a:t>в управлении технологическими параметрами процесса нанесения с целью формирования на изделиях </a:t>
            </a:r>
            <a:r>
              <a:rPr lang="ru-RU" sz="1800" dirty="0" err="1">
                <a:solidFill>
                  <a:srgbClr val="335A8F"/>
                </a:solidFill>
              </a:rPr>
              <a:t>металл-алмазных</a:t>
            </a:r>
            <a:r>
              <a:rPr lang="ru-RU" sz="1800" dirty="0">
                <a:solidFill>
                  <a:srgbClr val="335A8F"/>
                </a:solidFill>
              </a:rPr>
              <a:t> покрытий со свойствами, заданными для конкретных условий эксплуатации</a:t>
            </a:r>
          </a:p>
        </p:txBody>
      </p:sp>
      <p:sp>
        <p:nvSpPr>
          <p:cNvPr id="11270" name="AutoShape 17"/>
          <p:cNvSpPr>
            <a:spLocks noChangeArrowheads="1"/>
          </p:cNvSpPr>
          <p:nvPr/>
        </p:nvSpPr>
        <p:spPr bwMode="auto">
          <a:xfrm>
            <a:off x="6164396" y="2590293"/>
            <a:ext cx="596237" cy="628487"/>
          </a:xfrm>
          <a:prstGeom prst="rightArrow">
            <a:avLst>
              <a:gd name="adj1" fmla="val 50000"/>
              <a:gd name="adj2" fmla="val 43542"/>
            </a:avLst>
          </a:prstGeom>
          <a:solidFill>
            <a:srgbClr val="A10D3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4927" tIns="52464" rIns="104927" bIns="52464" anchor="ctr"/>
          <a:lstStyle/>
          <a:p>
            <a:endParaRPr lang="ru-RU"/>
          </a:p>
        </p:txBody>
      </p:sp>
      <p:sp>
        <p:nvSpPr>
          <p:cNvPr id="11271" name="Овал 9"/>
          <p:cNvSpPr>
            <a:spLocks noChangeArrowheads="1"/>
          </p:cNvSpPr>
          <p:nvPr/>
        </p:nvSpPr>
        <p:spPr bwMode="auto">
          <a:xfrm>
            <a:off x="7211414" y="2342246"/>
            <a:ext cx="2015580" cy="1200953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04927" tIns="52464" rIns="104927" bIns="52464" anchor="ctr"/>
          <a:lstStyle/>
          <a:p>
            <a:pPr algn="ctr"/>
            <a:r>
              <a:rPr lang="ru-RU" sz="1600" dirty="0"/>
              <a:t>Нанесение </a:t>
            </a:r>
            <a:r>
              <a:rPr lang="ru-RU" sz="1600" dirty="0" err="1"/>
              <a:t>металл-алмазного</a:t>
            </a:r>
            <a:r>
              <a:rPr lang="ru-RU" sz="1600" dirty="0"/>
              <a:t> покрытия</a:t>
            </a:r>
          </a:p>
        </p:txBody>
      </p:sp>
      <p:sp>
        <p:nvSpPr>
          <p:cNvPr id="11272" name="AutoShape 17"/>
          <p:cNvSpPr>
            <a:spLocks noChangeArrowheads="1"/>
          </p:cNvSpPr>
          <p:nvPr/>
        </p:nvSpPr>
        <p:spPr bwMode="auto">
          <a:xfrm rot="5400000">
            <a:off x="7978976" y="3610827"/>
            <a:ext cx="462174" cy="673111"/>
          </a:xfrm>
          <a:prstGeom prst="rightArrow">
            <a:avLst>
              <a:gd name="adj1" fmla="val 50000"/>
              <a:gd name="adj2" fmla="val 43542"/>
            </a:avLst>
          </a:prstGeom>
          <a:solidFill>
            <a:srgbClr val="A10D3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4927" tIns="52464" rIns="104927" bIns="52464" anchor="ctr"/>
          <a:lstStyle/>
          <a:p>
            <a:endParaRPr lang="ru-RU"/>
          </a:p>
        </p:txBody>
      </p:sp>
      <p:sp>
        <p:nvSpPr>
          <p:cNvPr id="11273" name="Text Box 7"/>
          <p:cNvSpPr txBox="1">
            <a:spLocks noChangeArrowheads="1"/>
          </p:cNvSpPr>
          <p:nvPr/>
        </p:nvSpPr>
        <p:spPr bwMode="auto">
          <a:xfrm>
            <a:off x="7008391" y="4337289"/>
            <a:ext cx="2388698" cy="552443"/>
          </a:xfrm>
          <a:prstGeom prst="rect">
            <a:avLst/>
          </a:prstGeom>
          <a:solidFill>
            <a:srgbClr val="335A8F"/>
          </a:solidFill>
          <a:ln w="9525" algn="ctr">
            <a:noFill/>
            <a:miter lim="800000"/>
            <a:headEnd/>
            <a:tailEnd/>
          </a:ln>
        </p:spPr>
        <p:txBody>
          <a:bodyPr lIns="39425" tIns="39425" rIns="39425" bIns="39425" anchor="ctr"/>
          <a:lstStyle/>
          <a:p>
            <a:pPr marL="191274" indent="-191274" algn="ctr" eaLnBrk="0" hangingPunct="0">
              <a:buClr>
                <a:srgbClr val="000000"/>
              </a:buClr>
            </a:pPr>
            <a:r>
              <a:rPr lang="ru-RU" sz="1600" dirty="0">
                <a:solidFill>
                  <a:srgbClr val="FFFFFF"/>
                </a:solidFill>
              </a:rPr>
              <a:t>ЗАКЛЮЧИТЕЛЬНЫЕ ОПЕРАЦИИ</a:t>
            </a:r>
            <a:endParaRPr lang="en-GB" sz="1600" dirty="0">
              <a:solidFill>
                <a:srgbClr val="FFFFFF"/>
              </a:solidFill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7010266" y="4907237"/>
            <a:ext cx="2373698" cy="2447586"/>
          </a:xfrm>
          <a:prstGeom prst="rect">
            <a:avLst/>
          </a:prstGeom>
          <a:solidFill>
            <a:schemeClr val="accent2">
              <a:lumMod val="20000"/>
              <a:lumOff val="80000"/>
              <a:alpha val="56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968" tIns="45984" rIns="91968" bIns="45984"/>
          <a:lstStyle/>
          <a:p>
            <a:pPr marL="262319" lvl="1" indent="-260497" defTabSz="1198650" eaLnBrk="0" hangingPunct="0">
              <a:lnSpc>
                <a:spcPct val="120000"/>
              </a:lnSpc>
              <a:buClr>
                <a:srgbClr val="335A8F"/>
              </a:buClr>
              <a:buSzPct val="90000"/>
              <a:buFont typeface="Wingdings" pitchFamily="2" charset="2"/>
              <a:buChar char="n"/>
              <a:defRPr/>
            </a:pPr>
            <a:r>
              <a:rPr lang="ru-RU" sz="1600" dirty="0"/>
              <a:t>Промывка в уловителе</a:t>
            </a:r>
          </a:p>
          <a:p>
            <a:pPr marL="262319" lvl="1" indent="-260497" defTabSz="1198650" eaLnBrk="0" hangingPunct="0">
              <a:lnSpc>
                <a:spcPct val="120000"/>
              </a:lnSpc>
              <a:buClr>
                <a:srgbClr val="335A8F"/>
              </a:buClr>
              <a:buSzPct val="90000"/>
              <a:buFont typeface="Wingdings" pitchFamily="2" charset="2"/>
              <a:buChar char="n"/>
              <a:defRPr/>
            </a:pPr>
            <a:r>
              <a:rPr lang="ru-RU" sz="1600" dirty="0"/>
              <a:t>Промывка в проточной воде</a:t>
            </a:r>
          </a:p>
          <a:p>
            <a:pPr marL="262319" lvl="1" indent="-260497" defTabSz="1198650" eaLnBrk="0" hangingPunct="0">
              <a:lnSpc>
                <a:spcPct val="120000"/>
              </a:lnSpc>
              <a:buClr>
                <a:srgbClr val="335A8F"/>
              </a:buClr>
              <a:buSzPct val="90000"/>
              <a:buFont typeface="Wingdings" pitchFamily="2" charset="2"/>
              <a:buChar char="n"/>
              <a:defRPr/>
            </a:pPr>
            <a:r>
              <a:rPr lang="ru-RU" sz="1600" dirty="0"/>
              <a:t>Промывка в горячей воде</a:t>
            </a:r>
          </a:p>
          <a:p>
            <a:pPr marL="262319" lvl="1" indent="-260497" defTabSz="1198650" eaLnBrk="0" hangingPunct="0">
              <a:lnSpc>
                <a:spcPct val="120000"/>
              </a:lnSpc>
              <a:buClr>
                <a:srgbClr val="335A8F"/>
              </a:buClr>
              <a:buSzPct val="90000"/>
              <a:buFont typeface="Wingdings" pitchFamily="2" charset="2"/>
              <a:buChar char="n"/>
              <a:defRPr/>
            </a:pPr>
            <a:r>
              <a:rPr lang="ru-RU" sz="1600" dirty="0"/>
              <a:t>Сушка</a:t>
            </a:r>
          </a:p>
          <a:p>
            <a:pPr marL="262319" lvl="1" indent="-260497" defTabSz="1198650" eaLnBrk="0" hangingPunct="0">
              <a:lnSpc>
                <a:spcPct val="120000"/>
              </a:lnSpc>
              <a:buClr>
                <a:srgbClr val="335A8F"/>
              </a:buClr>
              <a:buSzPct val="90000"/>
              <a:buFont typeface="Wingdings" pitchFamily="2" charset="2"/>
              <a:buChar char="n"/>
              <a:defRPr/>
            </a:pPr>
            <a:r>
              <a:rPr lang="ru-RU" sz="1600" dirty="0" err="1"/>
              <a:t>Обезводораживание</a:t>
            </a:r>
            <a:endParaRPr lang="ru-RU" sz="1600" dirty="0"/>
          </a:p>
          <a:p>
            <a:pPr marL="262319" lvl="1" indent="-260497" defTabSz="1198650" eaLnBrk="0" hangingPunct="0">
              <a:lnSpc>
                <a:spcPct val="120000"/>
              </a:lnSpc>
              <a:buClr>
                <a:srgbClr val="335A8F"/>
              </a:buClr>
              <a:buSzPct val="90000"/>
              <a:buFont typeface="Wingdings" pitchFamily="2" charset="2"/>
              <a:buChar char="n"/>
              <a:defRPr/>
            </a:pPr>
            <a:endParaRPr lang="ru-RU" sz="1100" dirty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2589461" y="0"/>
            <a:ext cx="5455843" cy="730025"/>
          </a:xfrm>
          <a:prstGeom prst="rect">
            <a:avLst/>
          </a:prstGeom>
        </p:spPr>
        <p:txBody>
          <a:bodyPr lIns="104927" tIns="52464" rIns="104927" bIns="52464" anchor="ctr"/>
          <a:lstStyle/>
          <a:p>
            <a:pPr algn="r" eaLnBrk="0" hangingPunct="0">
              <a:defRPr/>
            </a:pPr>
            <a:r>
              <a:rPr lang="ru-RU" sz="2600" dirty="0" smtClean="0">
                <a:solidFill>
                  <a:srgbClr val="0070C0"/>
                </a:solidFill>
                <a:latin typeface="+mj-lt"/>
                <a:cs typeface="+mj-cs"/>
              </a:rPr>
              <a:t>Технологический процесс нанесения </a:t>
            </a:r>
            <a:endParaRPr lang="ru-RU" sz="2600" dirty="0" smtClean="0">
              <a:solidFill>
                <a:srgbClr val="0070C0"/>
              </a:solidFill>
              <a:latin typeface="+mj-lt"/>
              <a:cs typeface="+mj-cs"/>
            </a:endParaRPr>
          </a:p>
          <a:p>
            <a:pPr algn="r" eaLnBrk="0" hangingPunct="0">
              <a:defRPr/>
            </a:pPr>
            <a:r>
              <a:rPr lang="ru-RU" sz="2600" dirty="0" err="1" smtClean="0">
                <a:solidFill>
                  <a:srgbClr val="0070C0"/>
                </a:solidFill>
                <a:latin typeface="+mj-lt"/>
                <a:cs typeface="+mj-cs"/>
              </a:rPr>
              <a:t>металл-алмазных</a:t>
            </a:r>
            <a:r>
              <a:rPr lang="ru-RU" sz="2600" dirty="0" smtClean="0">
                <a:solidFill>
                  <a:srgbClr val="0070C0"/>
                </a:solidFill>
                <a:latin typeface="+mj-lt"/>
                <a:cs typeface="+mj-cs"/>
              </a:rPr>
              <a:t> </a:t>
            </a:r>
            <a:r>
              <a:rPr lang="ru-RU" sz="2600" dirty="0" smtClean="0">
                <a:solidFill>
                  <a:srgbClr val="0070C0"/>
                </a:solidFill>
                <a:latin typeface="+mj-lt"/>
                <a:cs typeface="+mj-cs"/>
              </a:rPr>
              <a:t>покрытий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1289</TotalTime>
  <Words>976</Words>
  <Application>Microsoft Office PowerPoint</Application>
  <PresentationFormat>Произвольный</PresentationFormat>
  <Paragraphs>207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Вебинар: «Применение наноалмазов в электронной промышленности и гальванических производствах»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Фотографии работ</vt:lpstr>
      <vt:lpstr>Фотографии работ</vt:lpstr>
      <vt:lpstr>Фотографии работ</vt:lpstr>
      <vt:lpstr>Покрытие наноалмазным хромом сопла камер сгорания</vt:lpstr>
      <vt:lpstr>Стоимость покрытия</vt:lpstr>
      <vt:lpstr>Варианты использования технологии</vt:lpstr>
      <vt:lpstr>Варианты использования технологии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1 1</dc:creator>
  <cp:lastModifiedBy>Max</cp:lastModifiedBy>
  <cp:revision>91</cp:revision>
  <dcterms:created xsi:type="dcterms:W3CDTF">2015-09-08T21:23:22Z</dcterms:created>
  <dcterms:modified xsi:type="dcterms:W3CDTF">2015-12-14T14:08:23Z</dcterms:modified>
</cp:coreProperties>
</file>